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23"/>
  </p:notesMasterIdLst>
  <p:sldIdLst>
    <p:sldId id="281" r:id="rId2"/>
    <p:sldId id="262" r:id="rId3"/>
    <p:sldId id="261" r:id="rId4"/>
    <p:sldId id="282" r:id="rId5"/>
    <p:sldId id="404" r:id="rId6"/>
    <p:sldId id="411" r:id="rId7"/>
    <p:sldId id="302" r:id="rId8"/>
    <p:sldId id="305" r:id="rId9"/>
    <p:sldId id="326" r:id="rId10"/>
    <p:sldId id="414" r:id="rId11"/>
    <p:sldId id="1008" r:id="rId12"/>
    <p:sldId id="350" r:id="rId13"/>
    <p:sldId id="307" r:id="rId14"/>
    <p:sldId id="1009" r:id="rId15"/>
    <p:sldId id="406" r:id="rId16"/>
    <p:sldId id="288" r:id="rId17"/>
    <p:sldId id="291" r:id="rId18"/>
    <p:sldId id="292" r:id="rId19"/>
    <p:sldId id="289" r:id="rId20"/>
    <p:sldId id="267" r:id="rId21"/>
    <p:sldId id="409" r:id="rId22"/>
  </p:sldIdLst>
  <p:sldSz cx="12192000" cy="6858000"/>
  <p:notesSz cx="6669088" cy="9926638"/>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A5E1"/>
    <a:srgbClr val="73AA9B"/>
    <a:srgbClr val="F5911E"/>
    <a:srgbClr val="E4EDED"/>
    <a:srgbClr val="F587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8"/>
    <p:restoredTop sz="94675"/>
  </p:normalViewPr>
  <p:slideViewPr>
    <p:cSldViewPr snapToGrid="0">
      <p:cViewPr varScale="1">
        <p:scale>
          <a:sx n="70" d="100"/>
          <a:sy n="70" d="100"/>
        </p:scale>
        <p:origin x="52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A3F1C-E7DC-4A16-9B19-B8BB2D7708A6}" type="doc">
      <dgm:prSet loTypeId="urn:microsoft.com/office/officeart/2017/3/layout/HorizontalPathTimeline" loCatId="process" qsTypeId="urn:microsoft.com/office/officeart/2005/8/quickstyle/simple5" qsCatId="simple" csTypeId="urn:microsoft.com/office/officeart/2005/8/colors/accent1_2" csCatId="accent1" phldr="1"/>
      <dgm:spPr/>
      <dgm:t>
        <a:bodyPr/>
        <a:lstStyle/>
        <a:p>
          <a:endParaRPr lang="en-US"/>
        </a:p>
      </dgm:t>
    </dgm:pt>
    <dgm:pt modelId="{57F0D865-3244-4514-ADA4-50A3C826C9D7}">
      <dgm:prSet/>
      <dgm:spPr/>
      <dgm:t>
        <a:bodyPr/>
        <a:lstStyle/>
        <a:p>
          <a:pPr>
            <a:defRPr b="1"/>
          </a:pPr>
          <a:r>
            <a:rPr lang="en-GB" noProof="0" dirty="0"/>
            <a:t>2023</a:t>
          </a:r>
        </a:p>
      </dgm:t>
    </dgm:pt>
    <dgm:pt modelId="{A5355BF1-AA9C-4672-A2EC-1A4B446A9310}" type="parTrans" cxnId="{5E4070E6-1AF9-442E-89BE-07B18743D179}">
      <dgm:prSet/>
      <dgm:spPr/>
      <dgm:t>
        <a:bodyPr/>
        <a:lstStyle/>
        <a:p>
          <a:endParaRPr lang="en-GB" noProof="0" dirty="0"/>
        </a:p>
      </dgm:t>
    </dgm:pt>
    <dgm:pt modelId="{56D559B4-0DAD-4AF3-B31B-2EA9CE27BBA9}" type="sibTrans" cxnId="{5E4070E6-1AF9-442E-89BE-07B18743D179}">
      <dgm:prSet/>
      <dgm:spPr/>
      <dgm:t>
        <a:bodyPr/>
        <a:lstStyle/>
        <a:p>
          <a:endParaRPr lang="en-GB" noProof="0" dirty="0"/>
        </a:p>
      </dgm:t>
    </dgm:pt>
    <dgm:pt modelId="{223420CB-A32C-4278-9AD1-8418B7E72B54}">
      <dgm:prSet/>
      <dgm:spPr/>
      <dgm:t>
        <a:bodyPr/>
        <a:lstStyle/>
        <a:p>
          <a:pPr>
            <a:defRPr b="1"/>
          </a:pPr>
          <a:r>
            <a:rPr lang="en-GB" noProof="0" dirty="0"/>
            <a:t>2024</a:t>
          </a:r>
        </a:p>
      </dgm:t>
    </dgm:pt>
    <dgm:pt modelId="{66A98390-A96C-466C-B30E-9B6DB0B5B03B}" type="parTrans" cxnId="{B1EEFC38-4158-48A9-9007-5223C37B5144}">
      <dgm:prSet/>
      <dgm:spPr/>
      <dgm:t>
        <a:bodyPr/>
        <a:lstStyle/>
        <a:p>
          <a:endParaRPr lang="en-GB" noProof="0" dirty="0"/>
        </a:p>
      </dgm:t>
    </dgm:pt>
    <dgm:pt modelId="{C9E85904-6A20-4CEA-8ABF-8BE75905C109}" type="sibTrans" cxnId="{B1EEFC38-4158-48A9-9007-5223C37B5144}">
      <dgm:prSet/>
      <dgm:spPr/>
      <dgm:t>
        <a:bodyPr/>
        <a:lstStyle/>
        <a:p>
          <a:endParaRPr lang="en-GB" noProof="0" dirty="0"/>
        </a:p>
      </dgm:t>
    </dgm:pt>
    <dgm:pt modelId="{B696E537-EE3A-45A3-94FA-8734DFFC409C}">
      <dgm:prSet/>
      <dgm:spPr/>
      <dgm:t>
        <a:bodyPr/>
        <a:lstStyle/>
        <a:p>
          <a:pPr>
            <a:defRPr b="1"/>
          </a:pPr>
          <a:r>
            <a:rPr lang="en-GB" noProof="0" dirty="0"/>
            <a:t>2025</a:t>
          </a:r>
        </a:p>
      </dgm:t>
    </dgm:pt>
    <dgm:pt modelId="{48329176-AB92-4B4B-A82D-DE5FE199955A}" type="parTrans" cxnId="{808507DA-62C5-4811-ABF3-F3C58AE404FF}">
      <dgm:prSet/>
      <dgm:spPr/>
      <dgm:t>
        <a:bodyPr/>
        <a:lstStyle/>
        <a:p>
          <a:endParaRPr lang="en-GB" noProof="0" dirty="0"/>
        </a:p>
      </dgm:t>
    </dgm:pt>
    <dgm:pt modelId="{73E904CD-D100-4BE1-954E-5455B0E80B4A}" type="sibTrans" cxnId="{808507DA-62C5-4811-ABF3-F3C58AE404FF}">
      <dgm:prSet/>
      <dgm:spPr/>
      <dgm:t>
        <a:bodyPr/>
        <a:lstStyle/>
        <a:p>
          <a:endParaRPr lang="en-GB" noProof="0" dirty="0"/>
        </a:p>
      </dgm:t>
    </dgm:pt>
    <dgm:pt modelId="{84995CA7-0E28-4ACB-80F6-056EC361815A}">
      <dgm:prSet custT="1"/>
      <dgm:spPr/>
      <dgm:t>
        <a:bodyPr/>
        <a:lstStyle/>
        <a:p>
          <a:endParaRPr lang="is-IS" sz="1200" b="1" kern="1200" noProof="0" dirty="0">
            <a:solidFill>
              <a:prstClr val="black">
                <a:lumMod val="65000"/>
                <a:lumOff val="35000"/>
              </a:prstClr>
            </a:solidFill>
            <a:latin typeface="FiraGO Light"/>
            <a:ea typeface="+mn-ea"/>
            <a:cs typeface="+mn-cs"/>
          </a:endParaRPr>
        </a:p>
      </dgm:t>
    </dgm:pt>
    <dgm:pt modelId="{477FA3E0-9A31-46CA-9342-682ACFDD23CC}" type="parTrans" cxnId="{33E948A8-5488-426A-B93E-5AB4BC47D583}">
      <dgm:prSet/>
      <dgm:spPr/>
      <dgm:t>
        <a:bodyPr/>
        <a:lstStyle/>
        <a:p>
          <a:endParaRPr lang="en-GB" noProof="0" dirty="0"/>
        </a:p>
      </dgm:t>
    </dgm:pt>
    <dgm:pt modelId="{2F0C8B59-D8C1-431C-AF94-667B20CFA596}" type="sibTrans" cxnId="{33E948A8-5488-426A-B93E-5AB4BC47D583}">
      <dgm:prSet/>
      <dgm:spPr/>
      <dgm:t>
        <a:bodyPr/>
        <a:lstStyle/>
        <a:p>
          <a:endParaRPr lang="en-GB" noProof="0" dirty="0"/>
        </a:p>
      </dgm:t>
    </dgm:pt>
    <dgm:pt modelId="{93214047-1452-454F-9F68-378FD86D5A01}">
      <dgm:prSet/>
      <dgm:spPr/>
      <dgm:t>
        <a:bodyPr/>
        <a:lstStyle/>
        <a:p>
          <a:pPr>
            <a:defRPr b="1"/>
          </a:pPr>
          <a:r>
            <a:rPr lang="en-GB" noProof="0" dirty="0"/>
            <a:t>2026</a:t>
          </a:r>
        </a:p>
      </dgm:t>
    </dgm:pt>
    <dgm:pt modelId="{C7AA3F1B-3C01-4C13-930C-834A5BDE8E2E}" type="parTrans" cxnId="{BDB13FDA-F79A-425B-84E2-FCA46CC8BEA5}">
      <dgm:prSet/>
      <dgm:spPr/>
      <dgm:t>
        <a:bodyPr/>
        <a:lstStyle/>
        <a:p>
          <a:endParaRPr lang="en-GB" noProof="0" dirty="0"/>
        </a:p>
      </dgm:t>
    </dgm:pt>
    <dgm:pt modelId="{A24F2721-F9CD-4C34-8A8F-7E16B923F604}" type="sibTrans" cxnId="{BDB13FDA-F79A-425B-84E2-FCA46CC8BEA5}">
      <dgm:prSet/>
      <dgm:spPr/>
      <dgm:t>
        <a:bodyPr/>
        <a:lstStyle/>
        <a:p>
          <a:endParaRPr lang="en-GB" noProof="0" dirty="0"/>
        </a:p>
      </dgm:t>
    </dgm:pt>
    <dgm:pt modelId="{663D6A16-9AF7-4B33-96FB-4D6CA4CFEADC}">
      <dgm:prSet custT="1"/>
      <dgm:spPr/>
      <dgm:t>
        <a:bodyPr/>
        <a:lstStyle/>
        <a:p>
          <a:endParaRPr lang="is-IS" sz="1200" b="1" kern="1200" noProof="0" dirty="0">
            <a:solidFill>
              <a:prstClr val="black">
                <a:lumMod val="65000"/>
                <a:lumOff val="35000"/>
              </a:prstClr>
            </a:solidFill>
            <a:latin typeface="FiraGO Light"/>
            <a:ea typeface="+mn-ea"/>
            <a:cs typeface="+mn-cs"/>
          </a:endParaRPr>
        </a:p>
      </dgm:t>
    </dgm:pt>
    <dgm:pt modelId="{72422DC8-3D10-44DF-9C32-9296A4F953BB}" type="parTrans" cxnId="{70668E32-CC14-4459-8A1B-31A45D03CD8D}">
      <dgm:prSet/>
      <dgm:spPr/>
      <dgm:t>
        <a:bodyPr/>
        <a:lstStyle/>
        <a:p>
          <a:endParaRPr lang="en-GB" noProof="0" dirty="0"/>
        </a:p>
      </dgm:t>
    </dgm:pt>
    <dgm:pt modelId="{ED085C5B-C1ED-459A-9FB6-B8B00733F1A7}" type="sibTrans" cxnId="{70668E32-CC14-4459-8A1B-31A45D03CD8D}">
      <dgm:prSet/>
      <dgm:spPr/>
      <dgm:t>
        <a:bodyPr/>
        <a:lstStyle/>
        <a:p>
          <a:endParaRPr lang="en-GB" noProof="0" dirty="0"/>
        </a:p>
      </dgm:t>
    </dgm:pt>
    <dgm:pt modelId="{DF6C05AB-9BCE-414B-BE19-F06105D22BA9}">
      <dgm:prSet/>
      <dgm:spPr/>
      <dgm:t>
        <a:bodyPr/>
        <a:lstStyle/>
        <a:p>
          <a:pPr>
            <a:defRPr b="1"/>
          </a:pPr>
          <a:r>
            <a:rPr lang="en-GB" noProof="0" dirty="0"/>
            <a:t>2027</a:t>
          </a:r>
        </a:p>
      </dgm:t>
    </dgm:pt>
    <dgm:pt modelId="{D0D05928-2062-4B7B-B155-30AEBCC20D03}" type="parTrans" cxnId="{66711723-C30B-46F3-8328-8E65ABF125A3}">
      <dgm:prSet/>
      <dgm:spPr/>
      <dgm:t>
        <a:bodyPr/>
        <a:lstStyle/>
        <a:p>
          <a:endParaRPr lang="en-GB" noProof="0" dirty="0"/>
        </a:p>
      </dgm:t>
    </dgm:pt>
    <dgm:pt modelId="{AB81BD31-6B41-4B9E-95D2-E450FE728A95}" type="sibTrans" cxnId="{66711723-C30B-46F3-8328-8E65ABF125A3}">
      <dgm:prSet/>
      <dgm:spPr/>
      <dgm:t>
        <a:bodyPr/>
        <a:lstStyle/>
        <a:p>
          <a:endParaRPr lang="en-GB" noProof="0" dirty="0"/>
        </a:p>
      </dgm:t>
    </dgm:pt>
    <dgm:pt modelId="{997882CE-224C-4A72-AC59-C91546A059D1}">
      <dgm:prSet custT="1"/>
      <dgm:spPr/>
      <dgm:t>
        <a:bodyPr/>
        <a:lstStyle/>
        <a:p>
          <a:r>
            <a:rPr lang="is-IS" sz="1200" b="1" kern="1200" dirty="0">
              <a:solidFill>
                <a:prstClr val="black">
                  <a:lumMod val="65000"/>
                  <a:lumOff val="35000"/>
                </a:prstClr>
              </a:solidFill>
              <a:latin typeface="FiraGO Light"/>
              <a:ea typeface="+mn-ea"/>
              <a:cs typeface="+mn-cs"/>
            </a:rPr>
            <a:t>Innleiðing og framkvæmd aðgerðaráætlunar </a:t>
          </a:r>
        </a:p>
        <a:p>
          <a:r>
            <a:rPr lang="is-IS" sz="1200" b="1" kern="1200" dirty="0">
              <a:solidFill>
                <a:prstClr val="black">
                  <a:lumMod val="65000"/>
                  <a:lumOff val="35000"/>
                </a:prstClr>
              </a:solidFill>
              <a:latin typeface="FiraGO Light"/>
              <a:ea typeface="+mn-ea"/>
              <a:cs typeface="+mn-cs"/>
            </a:rPr>
            <a:t>Stuðningur við þróunarverkefni samþættingar</a:t>
          </a:r>
        </a:p>
      </dgm:t>
    </dgm:pt>
    <dgm:pt modelId="{695DA85F-5CD2-46CF-B6CC-03AA1D6D259B}" type="parTrans" cxnId="{0E8943DD-A93D-4116-B73D-E816E130859D}">
      <dgm:prSet/>
      <dgm:spPr/>
      <dgm:t>
        <a:bodyPr/>
        <a:lstStyle/>
        <a:p>
          <a:endParaRPr lang="is-IS"/>
        </a:p>
      </dgm:t>
    </dgm:pt>
    <dgm:pt modelId="{72D86EDD-3057-4084-B9C4-CEC2D7543C2A}" type="sibTrans" cxnId="{0E8943DD-A93D-4116-B73D-E816E130859D}">
      <dgm:prSet/>
      <dgm:spPr/>
      <dgm:t>
        <a:bodyPr/>
        <a:lstStyle/>
        <a:p>
          <a:endParaRPr lang="is-IS"/>
        </a:p>
      </dgm:t>
    </dgm:pt>
    <dgm:pt modelId="{148F35EB-8575-4FC2-816B-92F0282EE7AA}">
      <dgm:prSet custT="1"/>
      <dgm:spPr/>
      <dgm:t>
        <a:bodyPr/>
        <a:lstStyle/>
        <a:p>
          <a:r>
            <a:rPr lang="is-IS" sz="1200" b="1" kern="1200" dirty="0">
              <a:solidFill>
                <a:prstClr val="black">
                  <a:lumMod val="65000"/>
                  <a:lumOff val="35000"/>
                </a:prstClr>
              </a:solidFill>
              <a:latin typeface="FiraGO Light"/>
              <a:ea typeface="+mn-ea"/>
              <a:cs typeface="+mn-cs"/>
            </a:rPr>
            <a:t>Vor: Skýr framtíðarsýn liggur fyrir</a:t>
          </a:r>
          <a:endParaRPr lang="LID4096" sz="1200" b="1" kern="1200" dirty="0">
            <a:solidFill>
              <a:prstClr val="black">
                <a:lumMod val="65000"/>
                <a:lumOff val="35000"/>
              </a:prstClr>
            </a:solidFill>
            <a:latin typeface="FiraGO Light"/>
            <a:ea typeface="+mn-ea"/>
            <a:cs typeface="+mn-cs"/>
          </a:endParaRPr>
        </a:p>
      </dgm:t>
    </dgm:pt>
    <dgm:pt modelId="{084E5CB1-12B2-45A9-A2CC-1D0C9C3A3619}" type="parTrans" cxnId="{E63261CB-D172-4667-A402-8BBC2347FE4D}">
      <dgm:prSet/>
      <dgm:spPr/>
      <dgm:t>
        <a:bodyPr/>
        <a:lstStyle/>
        <a:p>
          <a:endParaRPr lang="LID4096"/>
        </a:p>
      </dgm:t>
    </dgm:pt>
    <dgm:pt modelId="{0440AAEF-3922-47BA-84E5-E705B6EB9BBF}" type="sibTrans" cxnId="{E63261CB-D172-4667-A402-8BBC2347FE4D}">
      <dgm:prSet/>
      <dgm:spPr/>
      <dgm:t>
        <a:bodyPr/>
        <a:lstStyle/>
        <a:p>
          <a:endParaRPr lang="LID4096"/>
        </a:p>
      </dgm:t>
    </dgm:pt>
    <dgm:pt modelId="{024AFE05-1176-4861-94B9-9CC7B7CA7776}">
      <dgm:prSet custT="1"/>
      <dgm:spPr/>
      <dgm:t>
        <a:bodyPr/>
        <a:lstStyle/>
        <a:p>
          <a:endParaRPr lang="is-IS" sz="1200" b="1" kern="1200" noProof="0" dirty="0">
            <a:solidFill>
              <a:prstClr val="black">
                <a:lumMod val="65000"/>
                <a:lumOff val="35000"/>
              </a:prstClr>
            </a:solidFill>
            <a:latin typeface="FiraGO Light"/>
            <a:ea typeface="+mn-ea"/>
            <a:cs typeface="+mn-cs"/>
          </a:endParaRPr>
        </a:p>
      </dgm:t>
    </dgm:pt>
    <dgm:pt modelId="{AEB540BE-9CF1-4BCC-A52A-1BC451914278}" type="sibTrans" cxnId="{8E7BAA4B-9CFB-4415-8754-C30E5C8B9E09}">
      <dgm:prSet/>
      <dgm:spPr/>
      <dgm:t>
        <a:bodyPr/>
        <a:lstStyle/>
        <a:p>
          <a:endParaRPr lang="en-GB" noProof="0" dirty="0"/>
        </a:p>
      </dgm:t>
    </dgm:pt>
    <dgm:pt modelId="{E04F31D3-8D6F-4ED7-9F70-D64A0F2CCF53}" type="parTrans" cxnId="{8E7BAA4B-9CFB-4415-8754-C30E5C8B9E09}">
      <dgm:prSet/>
      <dgm:spPr/>
      <dgm:t>
        <a:bodyPr/>
        <a:lstStyle/>
        <a:p>
          <a:endParaRPr lang="en-GB" noProof="0" dirty="0"/>
        </a:p>
      </dgm:t>
    </dgm:pt>
    <dgm:pt modelId="{FD2F170F-1A5C-4DF7-9B6D-76A8FC4A312B}">
      <dgm:prSet custT="1"/>
      <dgm:spPr/>
      <dgm:t>
        <a:bodyPr/>
        <a:lstStyle/>
        <a:p>
          <a:endParaRPr lang="is-IS" sz="1400" b="1" kern="1200" noProof="0" dirty="0">
            <a:solidFill>
              <a:schemeClr val="tx1">
                <a:lumMod val="65000"/>
                <a:lumOff val="35000"/>
              </a:schemeClr>
            </a:solidFill>
          </a:endParaRPr>
        </a:p>
      </dgm:t>
    </dgm:pt>
    <dgm:pt modelId="{FD72CF6A-3386-4E43-8E9C-E141C1579AFE}" type="sibTrans" cxnId="{EE143411-30C7-4467-92FD-A2907F5C9E33}">
      <dgm:prSet/>
      <dgm:spPr/>
      <dgm:t>
        <a:bodyPr/>
        <a:lstStyle/>
        <a:p>
          <a:endParaRPr lang="is-IS"/>
        </a:p>
      </dgm:t>
    </dgm:pt>
    <dgm:pt modelId="{38BD3D54-0932-4A45-A3DC-53D8F6F069B6}" type="parTrans" cxnId="{EE143411-30C7-4467-92FD-A2907F5C9E33}">
      <dgm:prSet/>
      <dgm:spPr/>
      <dgm:t>
        <a:bodyPr/>
        <a:lstStyle/>
        <a:p>
          <a:endParaRPr lang="is-IS"/>
        </a:p>
      </dgm:t>
    </dgm:pt>
    <dgm:pt modelId="{8B1D3E3A-562C-4EFD-B3E9-10B7F9C4D5FB}">
      <dgm:prSet custT="1"/>
      <dgm:spPr/>
      <dgm:t>
        <a:bodyPr/>
        <a:lstStyle/>
        <a:p>
          <a:r>
            <a:rPr lang="is-IS" sz="1200" b="1" kern="1200" noProof="0" dirty="0">
              <a:solidFill>
                <a:prstClr val="black">
                  <a:lumMod val="65000"/>
                  <a:lumOff val="35000"/>
                </a:prstClr>
              </a:solidFill>
              <a:latin typeface="FiraGO Light"/>
              <a:ea typeface="+mn-ea"/>
              <a:cs typeface="+mn-cs"/>
            </a:rPr>
            <a:t>Vor: Aðgerðaáætlun til fjögurra ára samþykkt á Alþingi</a:t>
          </a:r>
        </a:p>
        <a:p>
          <a:r>
            <a:rPr lang="is-IS" sz="1200" b="1" kern="1200" noProof="0" dirty="0">
              <a:solidFill>
                <a:prstClr val="black">
                  <a:lumMod val="65000"/>
                  <a:lumOff val="35000"/>
                </a:prstClr>
              </a:solidFill>
              <a:latin typeface="FiraGO Light"/>
              <a:ea typeface="+mn-ea"/>
              <a:cs typeface="+mn-cs"/>
            </a:rPr>
            <a:t>Haust: Fyrstu þróunarverkefni hefjast</a:t>
          </a:r>
          <a:endParaRPr lang="LID4096" sz="1200" b="1" kern="1200" noProof="0" dirty="0">
            <a:solidFill>
              <a:prstClr val="black">
                <a:lumMod val="65000"/>
                <a:lumOff val="35000"/>
              </a:prstClr>
            </a:solidFill>
            <a:latin typeface="FiraGO Light"/>
            <a:ea typeface="+mn-ea"/>
            <a:cs typeface="+mn-cs"/>
          </a:endParaRPr>
        </a:p>
      </dgm:t>
    </dgm:pt>
    <dgm:pt modelId="{7E72DE9D-AEE1-48A2-8BD8-343EC7314648}" type="parTrans" cxnId="{BB43868F-39CE-4AEB-AE0D-CEC0A75CC531}">
      <dgm:prSet/>
      <dgm:spPr/>
      <dgm:t>
        <a:bodyPr/>
        <a:lstStyle/>
        <a:p>
          <a:endParaRPr lang="LID4096"/>
        </a:p>
      </dgm:t>
    </dgm:pt>
    <dgm:pt modelId="{134E134E-30F7-456B-BD1A-D9BAD4E6C10A}" type="sibTrans" cxnId="{BB43868F-39CE-4AEB-AE0D-CEC0A75CC531}">
      <dgm:prSet/>
      <dgm:spPr/>
      <dgm:t>
        <a:bodyPr/>
        <a:lstStyle/>
        <a:p>
          <a:endParaRPr lang="LID4096"/>
        </a:p>
      </dgm:t>
    </dgm:pt>
    <dgm:pt modelId="{3A46151E-F5E8-425D-BB55-1BA54684EE58}">
      <dgm:prSet custT="1"/>
      <dgm:spPr/>
      <dgm:t>
        <a:bodyPr/>
        <a:lstStyle/>
        <a:p>
          <a:endParaRPr lang="LID4096" sz="1200" b="1" kern="1200" noProof="0" dirty="0">
            <a:solidFill>
              <a:prstClr val="black">
                <a:lumMod val="65000"/>
                <a:lumOff val="35000"/>
              </a:prstClr>
            </a:solidFill>
            <a:latin typeface="FiraGO Light"/>
            <a:ea typeface="+mn-ea"/>
            <a:cs typeface="+mn-cs"/>
          </a:endParaRPr>
        </a:p>
      </dgm:t>
    </dgm:pt>
    <dgm:pt modelId="{B7561958-B5C5-4186-8C33-C5AF859B2171}" type="parTrans" cxnId="{957EE3C6-82A4-4C0C-9BB0-ADBD46064C14}">
      <dgm:prSet/>
      <dgm:spPr/>
      <dgm:t>
        <a:bodyPr/>
        <a:lstStyle/>
        <a:p>
          <a:endParaRPr lang="LID4096"/>
        </a:p>
      </dgm:t>
    </dgm:pt>
    <dgm:pt modelId="{C24BF7B7-E2F5-4C80-AE1D-5AF6013F43DD}" type="sibTrans" cxnId="{957EE3C6-82A4-4C0C-9BB0-ADBD46064C14}">
      <dgm:prSet/>
      <dgm:spPr/>
      <dgm:t>
        <a:bodyPr/>
        <a:lstStyle/>
        <a:p>
          <a:endParaRPr lang="LID4096"/>
        </a:p>
      </dgm:t>
    </dgm:pt>
    <dgm:pt modelId="{7DCAEDDE-BACF-4BD0-9055-253FCBED93E8}">
      <dgm:prSet custT="1"/>
      <dgm:spPr/>
      <dgm:t>
        <a:bodyPr/>
        <a:lstStyle/>
        <a:p>
          <a:r>
            <a:rPr lang="is-IS" sz="1200" b="1" kern="1200" noProof="0" dirty="0">
              <a:solidFill>
                <a:prstClr val="black">
                  <a:lumMod val="65000"/>
                  <a:lumOff val="35000"/>
                </a:prstClr>
              </a:solidFill>
              <a:latin typeface="FiraGO Light"/>
              <a:ea typeface="+mn-ea"/>
              <a:cs typeface="+mn-cs"/>
            </a:rPr>
            <a:t>Lok árs: Fyrstu niðurstöður þróunarverkefna liggja fyrir</a:t>
          </a:r>
          <a:endParaRPr lang="LID4096" sz="1200" b="1" kern="1200" noProof="0" dirty="0">
            <a:solidFill>
              <a:prstClr val="black">
                <a:lumMod val="65000"/>
                <a:lumOff val="35000"/>
              </a:prstClr>
            </a:solidFill>
            <a:latin typeface="FiraGO Light"/>
            <a:ea typeface="+mn-ea"/>
            <a:cs typeface="+mn-cs"/>
          </a:endParaRPr>
        </a:p>
      </dgm:t>
    </dgm:pt>
    <dgm:pt modelId="{7FBC1724-43AA-43F7-B9E0-2A0032C7F79C}" type="parTrans" cxnId="{CE349681-9773-490C-8C69-24FDD0BCDFF4}">
      <dgm:prSet/>
      <dgm:spPr/>
      <dgm:t>
        <a:bodyPr/>
        <a:lstStyle/>
        <a:p>
          <a:endParaRPr lang="LID4096"/>
        </a:p>
      </dgm:t>
    </dgm:pt>
    <dgm:pt modelId="{8C814233-BB16-492E-8119-C18B3E31C4D9}" type="sibTrans" cxnId="{CE349681-9773-490C-8C69-24FDD0BCDFF4}">
      <dgm:prSet/>
      <dgm:spPr/>
      <dgm:t>
        <a:bodyPr/>
        <a:lstStyle/>
        <a:p>
          <a:endParaRPr lang="LID4096"/>
        </a:p>
      </dgm:t>
    </dgm:pt>
    <dgm:pt modelId="{18B877D4-0224-432F-A989-9B66ECA3B96D}">
      <dgm:prSet custT="1"/>
      <dgm:spPr/>
      <dgm:t>
        <a:bodyPr/>
        <a:lstStyle/>
        <a:p>
          <a:endParaRPr lang="LID4096" sz="1200" b="1" kern="1200" noProof="0" dirty="0">
            <a:solidFill>
              <a:prstClr val="black">
                <a:lumMod val="65000"/>
                <a:lumOff val="35000"/>
              </a:prstClr>
            </a:solidFill>
            <a:latin typeface="FiraGO Light"/>
            <a:ea typeface="+mn-ea"/>
            <a:cs typeface="+mn-cs"/>
          </a:endParaRPr>
        </a:p>
      </dgm:t>
    </dgm:pt>
    <dgm:pt modelId="{6FDEDE50-6579-4DE3-9AA8-92C6706C5C8E}" type="parTrans" cxnId="{BE2FDDA7-DC09-4E2A-9F50-F6944724A6A6}">
      <dgm:prSet/>
      <dgm:spPr/>
      <dgm:t>
        <a:bodyPr/>
        <a:lstStyle/>
        <a:p>
          <a:endParaRPr lang="LID4096"/>
        </a:p>
      </dgm:t>
    </dgm:pt>
    <dgm:pt modelId="{6F819327-1F4B-4C9C-B341-A00ACFEAD8A8}" type="sibTrans" cxnId="{BE2FDDA7-DC09-4E2A-9F50-F6944724A6A6}">
      <dgm:prSet/>
      <dgm:spPr/>
      <dgm:t>
        <a:bodyPr/>
        <a:lstStyle/>
        <a:p>
          <a:endParaRPr lang="LID4096"/>
        </a:p>
      </dgm:t>
    </dgm:pt>
    <dgm:pt modelId="{3A4BD306-4BAA-4C48-8A6F-BDA1DA1D6E91}">
      <dgm:prSet custT="1"/>
      <dgm:spPr/>
      <dgm:t>
        <a:bodyPr/>
        <a:lstStyle/>
        <a:p>
          <a:r>
            <a:rPr lang="is-IS" sz="1200" b="1" kern="1200" noProof="0" dirty="0">
              <a:solidFill>
                <a:prstClr val="black">
                  <a:lumMod val="65000"/>
                  <a:lumOff val="35000"/>
                </a:prstClr>
              </a:solidFill>
              <a:latin typeface="FiraGO Light"/>
              <a:ea typeface="+mn-ea"/>
              <a:cs typeface="+mn-cs"/>
            </a:rPr>
            <a:t>Lok árs: Stöðumat á öllum aðgerðum</a:t>
          </a:r>
          <a:endParaRPr lang="LID4096" sz="1200" b="1" kern="1200" noProof="0" dirty="0">
            <a:solidFill>
              <a:prstClr val="black">
                <a:lumMod val="65000"/>
                <a:lumOff val="35000"/>
              </a:prstClr>
            </a:solidFill>
            <a:latin typeface="FiraGO Light"/>
            <a:ea typeface="+mn-ea"/>
            <a:cs typeface="+mn-cs"/>
          </a:endParaRPr>
        </a:p>
      </dgm:t>
    </dgm:pt>
    <dgm:pt modelId="{C66F205A-FD25-4225-82CC-8F4FD40C66AC}" type="parTrans" cxnId="{F67957C3-53E5-4116-B9A6-874DB7B49449}">
      <dgm:prSet/>
      <dgm:spPr/>
      <dgm:t>
        <a:bodyPr/>
        <a:lstStyle/>
        <a:p>
          <a:endParaRPr lang="LID4096"/>
        </a:p>
      </dgm:t>
    </dgm:pt>
    <dgm:pt modelId="{93684FCD-745E-46DD-942A-CDB4DFBCB038}" type="sibTrans" cxnId="{F67957C3-53E5-4116-B9A6-874DB7B49449}">
      <dgm:prSet/>
      <dgm:spPr/>
      <dgm:t>
        <a:bodyPr/>
        <a:lstStyle/>
        <a:p>
          <a:endParaRPr lang="LID4096"/>
        </a:p>
      </dgm:t>
    </dgm:pt>
    <dgm:pt modelId="{750CADFC-C89D-48D3-828A-46C5E02775D6}">
      <dgm:prSet custT="1"/>
      <dgm:spPr/>
      <dgm:t>
        <a:bodyPr/>
        <a:lstStyle/>
        <a:p>
          <a:endParaRPr lang="LID4096" sz="1200" b="1" kern="1200" noProof="0" dirty="0">
            <a:solidFill>
              <a:prstClr val="black">
                <a:lumMod val="65000"/>
                <a:lumOff val="35000"/>
              </a:prstClr>
            </a:solidFill>
            <a:latin typeface="FiraGO Light"/>
            <a:ea typeface="+mn-ea"/>
            <a:cs typeface="+mn-cs"/>
          </a:endParaRPr>
        </a:p>
      </dgm:t>
    </dgm:pt>
    <dgm:pt modelId="{4966510A-D469-4414-A480-6F77D89BF141}" type="parTrans" cxnId="{98931552-1AA3-4DF2-BFC9-6A92B60D7FEA}">
      <dgm:prSet/>
      <dgm:spPr/>
      <dgm:t>
        <a:bodyPr/>
        <a:lstStyle/>
        <a:p>
          <a:endParaRPr lang="LID4096"/>
        </a:p>
      </dgm:t>
    </dgm:pt>
    <dgm:pt modelId="{500B6BA5-91DB-426D-8D3D-4AB054B24BDA}" type="sibTrans" cxnId="{98931552-1AA3-4DF2-BFC9-6A92B60D7FEA}">
      <dgm:prSet/>
      <dgm:spPr/>
      <dgm:t>
        <a:bodyPr/>
        <a:lstStyle/>
        <a:p>
          <a:endParaRPr lang="LID4096"/>
        </a:p>
      </dgm:t>
    </dgm:pt>
    <dgm:pt modelId="{F315A908-C73C-4933-977C-695FB94FD1AA}">
      <dgm:prSet custT="1"/>
      <dgm:spPr/>
      <dgm:t>
        <a:bodyPr/>
        <a:lstStyle/>
        <a:p>
          <a:endParaRPr lang="LID4096" sz="1200" b="1" kern="1200" dirty="0">
            <a:solidFill>
              <a:prstClr val="black">
                <a:lumMod val="65000"/>
                <a:lumOff val="35000"/>
              </a:prstClr>
            </a:solidFill>
            <a:latin typeface="FiraGO Light"/>
            <a:ea typeface="+mn-ea"/>
            <a:cs typeface="+mn-cs"/>
          </a:endParaRPr>
        </a:p>
      </dgm:t>
    </dgm:pt>
    <dgm:pt modelId="{A9BE794A-F950-445D-B2A5-2ECC8B6FF159}" type="parTrans" cxnId="{D5B32D64-D097-49E5-A404-C6E9430755DC}">
      <dgm:prSet/>
      <dgm:spPr/>
      <dgm:t>
        <a:bodyPr/>
        <a:lstStyle/>
        <a:p>
          <a:endParaRPr lang="LID4096"/>
        </a:p>
      </dgm:t>
    </dgm:pt>
    <dgm:pt modelId="{6809C2C4-C868-4990-AF9F-4B1FD2546B1A}" type="sibTrans" cxnId="{D5B32D64-D097-49E5-A404-C6E9430755DC}">
      <dgm:prSet/>
      <dgm:spPr/>
      <dgm:t>
        <a:bodyPr/>
        <a:lstStyle/>
        <a:p>
          <a:endParaRPr lang="LID4096"/>
        </a:p>
      </dgm:t>
    </dgm:pt>
    <dgm:pt modelId="{05D9BD5E-67AA-4EC5-951D-2ABF430AD004}" type="pres">
      <dgm:prSet presAssocID="{C75A3F1C-E7DC-4A16-9B19-B8BB2D7708A6}" presName="root" presStyleCnt="0">
        <dgm:presLayoutVars>
          <dgm:chMax/>
          <dgm:chPref/>
          <dgm:animLvl val="lvl"/>
        </dgm:presLayoutVars>
      </dgm:prSet>
      <dgm:spPr/>
    </dgm:pt>
    <dgm:pt modelId="{EA969C9E-6FAC-4667-952E-84B41B1BD761}" type="pres">
      <dgm:prSet presAssocID="{C75A3F1C-E7DC-4A16-9B19-B8BB2D7708A6}" presName="divider" presStyleLbl="node1" presStyleIdx="0" presStyleCnt="1"/>
      <dgm:spPr/>
    </dgm:pt>
    <dgm:pt modelId="{91B72D8E-410F-402A-B92C-634A3C629FC1}" type="pres">
      <dgm:prSet presAssocID="{C75A3F1C-E7DC-4A16-9B19-B8BB2D7708A6}" presName="nodes" presStyleCnt="0">
        <dgm:presLayoutVars>
          <dgm:chMax/>
          <dgm:chPref/>
          <dgm:animLvl val="lvl"/>
        </dgm:presLayoutVars>
      </dgm:prSet>
      <dgm:spPr/>
    </dgm:pt>
    <dgm:pt modelId="{649E86A3-AB4C-41FE-8CB6-66B0E4616365}" type="pres">
      <dgm:prSet presAssocID="{57F0D865-3244-4514-ADA4-50A3C826C9D7}" presName="composite" presStyleCnt="0"/>
      <dgm:spPr/>
    </dgm:pt>
    <dgm:pt modelId="{4A01EE17-C16E-4242-B932-567B4460BE71}" type="pres">
      <dgm:prSet presAssocID="{57F0D865-3244-4514-ADA4-50A3C826C9D7}" presName="L1TextContainer" presStyleLbl="revTx" presStyleIdx="0" presStyleCnt="5" custScaleY="111447" custLinFactNeighborX="-162" custLinFactNeighborY="4174">
        <dgm:presLayoutVars>
          <dgm:chMax val="1"/>
          <dgm:chPref val="1"/>
          <dgm:bulletEnabled val="1"/>
        </dgm:presLayoutVars>
      </dgm:prSet>
      <dgm:spPr/>
    </dgm:pt>
    <dgm:pt modelId="{100D3044-BD3E-4BAA-843E-206CC165FFC1}" type="pres">
      <dgm:prSet presAssocID="{57F0D865-3244-4514-ADA4-50A3C826C9D7}" presName="L2TextContainerWrapper" presStyleCnt="0">
        <dgm:presLayoutVars>
          <dgm:chMax val="0"/>
          <dgm:chPref val="0"/>
          <dgm:bulletEnabled val="1"/>
        </dgm:presLayoutVars>
      </dgm:prSet>
      <dgm:spPr/>
    </dgm:pt>
    <dgm:pt modelId="{E085C7F0-EC8C-4751-AFF0-25EE4A452051}" type="pres">
      <dgm:prSet presAssocID="{57F0D865-3244-4514-ADA4-50A3C826C9D7}" presName="L2TextContainer" presStyleLbl="bgAccFollowNode1" presStyleIdx="0" presStyleCnt="5" custScaleY="89167" custLinFactNeighborX="-5141" custLinFactNeighborY="7157"/>
      <dgm:spPr/>
    </dgm:pt>
    <dgm:pt modelId="{17AF3D2B-4471-4221-9358-DAC7397DC1F4}" type="pres">
      <dgm:prSet presAssocID="{57F0D865-3244-4514-ADA4-50A3C826C9D7}" presName="FlexibleEmptyPlaceHolder" presStyleCnt="0"/>
      <dgm:spPr/>
    </dgm:pt>
    <dgm:pt modelId="{C8F78F2E-689A-4E42-8CC5-4BB9A5E5BD2D}" type="pres">
      <dgm:prSet presAssocID="{57F0D865-3244-4514-ADA4-50A3C826C9D7}" presName="ConnectLine" presStyleLbl="alignNode1" presStyleIdx="0"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gm:spPr>
    </dgm:pt>
    <dgm:pt modelId="{3D14EEA1-DD67-4001-908B-7B978A6B5BA4}" type="pres">
      <dgm:prSet presAssocID="{57F0D865-3244-4514-ADA4-50A3C826C9D7}" presName="ConnectorPoint" presStyleLbl="fgAcc1" presStyleIdx="0" presStyleCnt="5"/>
      <dgm:spPr>
        <a:solidFill>
          <a:schemeClr val="lt1">
            <a:alpha val="90000"/>
            <a:hueOff val="0"/>
            <a:satOff val="0"/>
            <a:lumOff val="0"/>
            <a:alphaOff val="0"/>
          </a:schemeClr>
        </a:solidFill>
        <a:ln w="6350" cap="flat" cmpd="sng" algn="ctr">
          <a:noFill/>
          <a:prstDash val="solid"/>
          <a:miter lim="800000"/>
        </a:ln>
        <a:effectLst/>
      </dgm:spPr>
    </dgm:pt>
    <dgm:pt modelId="{4D25005C-7A77-43C8-8C1D-3AB309C8DFD7}" type="pres">
      <dgm:prSet presAssocID="{57F0D865-3244-4514-ADA4-50A3C826C9D7}" presName="EmptyPlaceHolder" presStyleCnt="0"/>
      <dgm:spPr/>
    </dgm:pt>
    <dgm:pt modelId="{3BB7044D-698B-4D7F-AD02-7B097A2A897B}" type="pres">
      <dgm:prSet presAssocID="{56D559B4-0DAD-4AF3-B31B-2EA9CE27BBA9}" presName="spaceBetweenRectangles" presStyleCnt="0"/>
      <dgm:spPr/>
    </dgm:pt>
    <dgm:pt modelId="{1243D49F-472C-47FB-BA49-C975F783EB6F}" type="pres">
      <dgm:prSet presAssocID="{223420CB-A32C-4278-9AD1-8418B7E72B54}" presName="composite" presStyleCnt="0"/>
      <dgm:spPr/>
    </dgm:pt>
    <dgm:pt modelId="{5F6E3E51-B1C2-4877-B7D1-D0108A32DDEE}" type="pres">
      <dgm:prSet presAssocID="{223420CB-A32C-4278-9AD1-8418B7E72B54}" presName="L1TextContainer" presStyleLbl="revTx" presStyleIdx="1" presStyleCnt="5">
        <dgm:presLayoutVars>
          <dgm:chMax val="1"/>
          <dgm:chPref val="1"/>
          <dgm:bulletEnabled val="1"/>
        </dgm:presLayoutVars>
      </dgm:prSet>
      <dgm:spPr/>
    </dgm:pt>
    <dgm:pt modelId="{653D358A-5235-4E78-BA8F-6B31A73F7ABA}" type="pres">
      <dgm:prSet presAssocID="{223420CB-A32C-4278-9AD1-8418B7E72B54}" presName="L2TextContainerWrapper" presStyleCnt="0">
        <dgm:presLayoutVars>
          <dgm:chMax val="0"/>
          <dgm:chPref val="0"/>
          <dgm:bulletEnabled val="1"/>
        </dgm:presLayoutVars>
      </dgm:prSet>
      <dgm:spPr/>
    </dgm:pt>
    <dgm:pt modelId="{AFB84246-2E4E-4355-B2BD-4FB49A1C386B}" type="pres">
      <dgm:prSet presAssocID="{223420CB-A32C-4278-9AD1-8418B7E72B54}" presName="L2TextContainer" presStyleLbl="bgAccFollowNode1" presStyleIdx="1" presStyleCnt="5" custLinFactNeighborX="-1722"/>
      <dgm:spPr/>
    </dgm:pt>
    <dgm:pt modelId="{D389F0BF-E382-4CE3-925A-6EBDFAC5C263}" type="pres">
      <dgm:prSet presAssocID="{223420CB-A32C-4278-9AD1-8418B7E72B54}" presName="FlexibleEmptyPlaceHolder" presStyleCnt="0"/>
      <dgm:spPr/>
    </dgm:pt>
    <dgm:pt modelId="{9B126747-D7A6-49B3-ADC0-99989CB79058}" type="pres">
      <dgm:prSet presAssocID="{223420CB-A32C-4278-9AD1-8418B7E72B54}" presName="ConnectLine" presStyleLbl="alignNode1" presStyleIdx="1"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gm:spPr>
    </dgm:pt>
    <dgm:pt modelId="{CDB0EEA1-1458-4374-8505-C42AC7772571}" type="pres">
      <dgm:prSet presAssocID="{223420CB-A32C-4278-9AD1-8418B7E72B54}" presName="ConnectorPoint" presStyleLbl="fgAcc1" presStyleIdx="1" presStyleCnt="5"/>
      <dgm:spPr>
        <a:solidFill>
          <a:schemeClr val="lt1">
            <a:alpha val="90000"/>
            <a:hueOff val="0"/>
            <a:satOff val="0"/>
            <a:lumOff val="0"/>
            <a:alphaOff val="0"/>
          </a:schemeClr>
        </a:solidFill>
        <a:ln w="6350" cap="flat" cmpd="sng" algn="ctr">
          <a:noFill/>
          <a:prstDash val="solid"/>
          <a:miter lim="800000"/>
        </a:ln>
        <a:effectLst/>
      </dgm:spPr>
    </dgm:pt>
    <dgm:pt modelId="{95D9D481-6F3D-4373-BD18-183636F76526}" type="pres">
      <dgm:prSet presAssocID="{223420CB-A32C-4278-9AD1-8418B7E72B54}" presName="EmptyPlaceHolder" presStyleCnt="0"/>
      <dgm:spPr/>
    </dgm:pt>
    <dgm:pt modelId="{C38800C0-4D05-4882-B28F-D263AD698B85}" type="pres">
      <dgm:prSet presAssocID="{C9E85904-6A20-4CEA-8ABF-8BE75905C109}" presName="spaceBetweenRectangles" presStyleCnt="0"/>
      <dgm:spPr/>
    </dgm:pt>
    <dgm:pt modelId="{32626F6F-9B23-44D2-AD4E-5EEFA15EA7B8}" type="pres">
      <dgm:prSet presAssocID="{B696E537-EE3A-45A3-94FA-8734DFFC409C}" presName="composite" presStyleCnt="0"/>
      <dgm:spPr/>
    </dgm:pt>
    <dgm:pt modelId="{42D0E840-A4C1-4FAF-AB1E-51D6FE49BB80}" type="pres">
      <dgm:prSet presAssocID="{B696E537-EE3A-45A3-94FA-8734DFFC409C}" presName="L1TextContainer" presStyleLbl="revTx" presStyleIdx="2" presStyleCnt="5">
        <dgm:presLayoutVars>
          <dgm:chMax val="1"/>
          <dgm:chPref val="1"/>
          <dgm:bulletEnabled val="1"/>
        </dgm:presLayoutVars>
      </dgm:prSet>
      <dgm:spPr/>
    </dgm:pt>
    <dgm:pt modelId="{A11BCDFF-E98B-4262-8866-E0B4632D72B4}" type="pres">
      <dgm:prSet presAssocID="{B696E537-EE3A-45A3-94FA-8734DFFC409C}" presName="L2TextContainerWrapper" presStyleCnt="0">
        <dgm:presLayoutVars>
          <dgm:chMax val="0"/>
          <dgm:chPref val="0"/>
          <dgm:bulletEnabled val="1"/>
        </dgm:presLayoutVars>
      </dgm:prSet>
      <dgm:spPr/>
    </dgm:pt>
    <dgm:pt modelId="{580C1DB2-3827-4DE0-BD06-E2471CE21788}" type="pres">
      <dgm:prSet presAssocID="{B696E537-EE3A-45A3-94FA-8734DFFC409C}" presName="L2TextContainer" presStyleLbl="bgAccFollowNode1" presStyleIdx="2" presStyleCnt="5" custLinFactNeighborX="0" custLinFactNeighborY="-5269"/>
      <dgm:spPr/>
    </dgm:pt>
    <dgm:pt modelId="{B434E101-8794-4991-86D9-15F89C74398B}" type="pres">
      <dgm:prSet presAssocID="{B696E537-EE3A-45A3-94FA-8734DFFC409C}" presName="FlexibleEmptyPlaceHolder" presStyleCnt="0"/>
      <dgm:spPr/>
    </dgm:pt>
    <dgm:pt modelId="{8AD132AE-3F15-4C8D-A812-73A5B6D4565D}" type="pres">
      <dgm:prSet presAssocID="{B696E537-EE3A-45A3-94FA-8734DFFC409C}" presName="ConnectLine" presStyleLbl="alignNode1" presStyleIdx="2"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gm:spPr>
    </dgm:pt>
    <dgm:pt modelId="{877D02EE-848D-4744-86FE-3E881512E2AA}" type="pres">
      <dgm:prSet presAssocID="{B696E537-EE3A-45A3-94FA-8734DFFC409C}" presName="ConnectorPoint" presStyleLbl="fgAcc1" presStyleIdx="2" presStyleCnt="5"/>
      <dgm:spPr>
        <a:solidFill>
          <a:schemeClr val="lt1">
            <a:alpha val="90000"/>
            <a:hueOff val="0"/>
            <a:satOff val="0"/>
            <a:lumOff val="0"/>
            <a:alphaOff val="0"/>
          </a:schemeClr>
        </a:solidFill>
        <a:ln w="6350" cap="flat" cmpd="sng" algn="ctr">
          <a:noFill/>
          <a:prstDash val="solid"/>
          <a:miter lim="800000"/>
        </a:ln>
        <a:effectLst/>
      </dgm:spPr>
    </dgm:pt>
    <dgm:pt modelId="{668D5627-BD2E-43A6-8B48-F807DC28945F}" type="pres">
      <dgm:prSet presAssocID="{B696E537-EE3A-45A3-94FA-8734DFFC409C}" presName="EmptyPlaceHolder" presStyleCnt="0"/>
      <dgm:spPr/>
    </dgm:pt>
    <dgm:pt modelId="{19871D8A-738F-4301-999E-1E9E3AEC5107}" type="pres">
      <dgm:prSet presAssocID="{73E904CD-D100-4BE1-954E-5455B0E80B4A}" presName="spaceBetweenRectangles" presStyleCnt="0"/>
      <dgm:spPr/>
    </dgm:pt>
    <dgm:pt modelId="{9DBD339D-D27C-40FF-90AC-E627CA8F75EE}" type="pres">
      <dgm:prSet presAssocID="{93214047-1452-454F-9F68-378FD86D5A01}" presName="composite" presStyleCnt="0"/>
      <dgm:spPr/>
    </dgm:pt>
    <dgm:pt modelId="{D05762F8-8BB0-4D49-A3A1-6A3E3011C725}" type="pres">
      <dgm:prSet presAssocID="{93214047-1452-454F-9F68-378FD86D5A01}" presName="L1TextContainer" presStyleLbl="revTx" presStyleIdx="3" presStyleCnt="5">
        <dgm:presLayoutVars>
          <dgm:chMax val="1"/>
          <dgm:chPref val="1"/>
          <dgm:bulletEnabled val="1"/>
        </dgm:presLayoutVars>
      </dgm:prSet>
      <dgm:spPr/>
    </dgm:pt>
    <dgm:pt modelId="{978A9B57-FB63-4A92-8FF4-CB918552791B}" type="pres">
      <dgm:prSet presAssocID="{93214047-1452-454F-9F68-378FD86D5A01}" presName="L2TextContainerWrapper" presStyleCnt="0">
        <dgm:presLayoutVars>
          <dgm:chMax val="0"/>
          <dgm:chPref val="0"/>
          <dgm:bulletEnabled val="1"/>
        </dgm:presLayoutVars>
      </dgm:prSet>
      <dgm:spPr/>
    </dgm:pt>
    <dgm:pt modelId="{B107D232-7094-4488-B102-6026BEC8C17C}" type="pres">
      <dgm:prSet presAssocID="{93214047-1452-454F-9F68-378FD86D5A01}" presName="L2TextContainer" presStyleLbl="bgAccFollowNode1" presStyleIdx="3" presStyleCnt="5"/>
      <dgm:spPr/>
    </dgm:pt>
    <dgm:pt modelId="{7848F6A8-4A80-428E-B8D0-5F045CD0897E}" type="pres">
      <dgm:prSet presAssocID="{93214047-1452-454F-9F68-378FD86D5A01}" presName="FlexibleEmptyPlaceHolder" presStyleCnt="0"/>
      <dgm:spPr/>
    </dgm:pt>
    <dgm:pt modelId="{A2F2BA72-471F-4406-B27A-1F2DF705B46A}" type="pres">
      <dgm:prSet presAssocID="{93214047-1452-454F-9F68-378FD86D5A01}" presName="ConnectLine" presStyleLbl="alignNode1" presStyleIdx="3"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gm:spPr>
    </dgm:pt>
    <dgm:pt modelId="{40FA4C45-C7B1-4005-9EB1-94A359BE3B62}" type="pres">
      <dgm:prSet presAssocID="{93214047-1452-454F-9F68-378FD86D5A01}" presName="ConnectorPoint" presStyleLbl="fgAcc1" presStyleIdx="3" presStyleCnt="5"/>
      <dgm:spPr>
        <a:solidFill>
          <a:schemeClr val="lt1">
            <a:alpha val="90000"/>
            <a:hueOff val="0"/>
            <a:satOff val="0"/>
            <a:lumOff val="0"/>
            <a:alphaOff val="0"/>
          </a:schemeClr>
        </a:solidFill>
        <a:ln w="6350" cap="flat" cmpd="sng" algn="ctr">
          <a:noFill/>
          <a:prstDash val="solid"/>
          <a:miter lim="800000"/>
        </a:ln>
        <a:effectLst/>
      </dgm:spPr>
    </dgm:pt>
    <dgm:pt modelId="{732DABBE-E030-4FDA-BCC2-3BBCC1493E34}" type="pres">
      <dgm:prSet presAssocID="{93214047-1452-454F-9F68-378FD86D5A01}" presName="EmptyPlaceHolder" presStyleCnt="0"/>
      <dgm:spPr/>
    </dgm:pt>
    <dgm:pt modelId="{11A34B61-5104-4683-B9AE-4CF0BD63E6C3}" type="pres">
      <dgm:prSet presAssocID="{A24F2721-F9CD-4C34-8A8F-7E16B923F604}" presName="spaceBetweenRectangles" presStyleCnt="0"/>
      <dgm:spPr/>
    </dgm:pt>
    <dgm:pt modelId="{E5A857F2-C478-49A3-A375-681E0795EFE5}" type="pres">
      <dgm:prSet presAssocID="{DF6C05AB-9BCE-414B-BE19-F06105D22BA9}" presName="composite" presStyleCnt="0"/>
      <dgm:spPr/>
    </dgm:pt>
    <dgm:pt modelId="{8F235129-ACCC-448A-94F7-BB56E2A479E5}" type="pres">
      <dgm:prSet presAssocID="{DF6C05AB-9BCE-414B-BE19-F06105D22BA9}" presName="L1TextContainer" presStyleLbl="revTx" presStyleIdx="4" presStyleCnt="5">
        <dgm:presLayoutVars>
          <dgm:chMax val="1"/>
          <dgm:chPref val="1"/>
          <dgm:bulletEnabled val="1"/>
        </dgm:presLayoutVars>
      </dgm:prSet>
      <dgm:spPr/>
    </dgm:pt>
    <dgm:pt modelId="{41731227-D328-488F-90A2-483295692F57}" type="pres">
      <dgm:prSet presAssocID="{DF6C05AB-9BCE-414B-BE19-F06105D22BA9}" presName="L2TextContainerWrapper" presStyleCnt="0">
        <dgm:presLayoutVars>
          <dgm:chMax val="0"/>
          <dgm:chPref val="0"/>
          <dgm:bulletEnabled val="1"/>
        </dgm:presLayoutVars>
      </dgm:prSet>
      <dgm:spPr/>
    </dgm:pt>
    <dgm:pt modelId="{96B64FF7-54FA-4E50-8CB9-A6277B0403D0}" type="pres">
      <dgm:prSet presAssocID="{DF6C05AB-9BCE-414B-BE19-F06105D22BA9}" presName="L2TextContainer" presStyleLbl="bgAccFollowNode1" presStyleIdx="4" presStyleCnt="5"/>
      <dgm:spPr/>
    </dgm:pt>
    <dgm:pt modelId="{197964E9-C86A-4117-976B-D7E3A12B4E1A}" type="pres">
      <dgm:prSet presAssocID="{DF6C05AB-9BCE-414B-BE19-F06105D22BA9}" presName="FlexibleEmptyPlaceHolder" presStyleCnt="0"/>
      <dgm:spPr/>
    </dgm:pt>
    <dgm:pt modelId="{1259CAE2-0F2A-4A49-82E2-C62AE5E8C4C5}" type="pres">
      <dgm:prSet presAssocID="{DF6C05AB-9BCE-414B-BE19-F06105D22BA9}" presName="ConnectLine" presStyleLbl="alignNode1" presStyleIdx="4"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gm:spPr>
    </dgm:pt>
    <dgm:pt modelId="{A6BE3D22-3B23-4CFA-9D7A-A112C93FB072}" type="pres">
      <dgm:prSet presAssocID="{DF6C05AB-9BCE-414B-BE19-F06105D22BA9}" presName="ConnectorPoint" presStyleLbl="fgAcc1" presStyleIdx="4" presStyleCnt="5"/>
      <dgm:spPr>
        <a:solidFill>
          <a:schemeClr val="lt1">
            <a:alpha val="90000"/>
            <a:hueOff val="0"/>
            <a:satOff val="0"/>
            <a:lumOff val="0"/>
            <a:alphaOff val="0"/>
          </a:schemeClr>
        </a:solidFill>
        <a:ln w="6350" cap="flat" cmpd="sng" algn="ctr">
          <a:noFill/>
          <a:prstDash val="solid"/>
          <a:miter lim="800000"/>
        </a:ln>
        <a:effectLst/>
      </dgm:spPr>
    </dgm:pt>
    <dgm:pt modelId="{D6BD1390-93E9-4752-8836-9491C3C535C8}" type="pres">
      <dgm:prSet presAssocID="{DF6C05AB-9BCE-414B-BE19-F06105D22BA9}" presName="EmptyPlaceHolder" presStyleCnt="0"/>
      <dgm:spPr/>
    </dgm:pt>
  </dgm:ptLst>
  <dgm:cxnLst>
    <dgm:cxn modelId="{EE143411-30C7-4467-92FD-A2907F5C9E33}" srcId="{57F0D865-3244-4514-ADA4-50A3C826C9D7}" destId="{FD2F170F-1A5C-4DF7-9B6D-76A8FC4A312B}" srcOrd="3" destOrd="0" parTransId="{38BD3D54-0932-4A45-A3DC-53D8F6F069B6}" sibTransId="{FD72CF6A-3386-4E43-8E9C-E141C1579AFE}"/>
    <dgm:cxn modelId="{1A360E1E-5468-4512-8EBD-C8D0BF290064}" type="presOf" srcId="{997882CE-224C-4A72-AC59-C91546A059D1}" destId="{AFB84246-2E4E-4355-B2BD-4FB49A1C386B}" srcOrd="0" destOrd="0" presId="urn:microsoft.com/office/officeart/2017/3/layout/HorizontalPathTimeline"/>
    <dgm:cxn modelId="{66711723-C30B-46F3-8328-8E65ABF125A3}" srcId="{C75A3F1C-E7DC-4A16-9B19-B8BB2D7708A6}" destId="{DF6C05AB-9BCE-414B-BE19-F06105D22BA9}" srcOrd="4" destOrd="0" parTransId="{D0D05928-2062-4B7B-B155-30AEBCC20D03}" sibTransId="{AB81BD31-6B41-4B9E-95D2-E450FE728A95}"/>
    <dgm:cxn modelId="{DEC7FA30-7543-4810-A0C6-D527704F91FF}" type="presOf" srcId="{57F0D865-3244-4514-ADA4-50A3C826C9D7}" destId="{4A01EE17-C16E-4242-B932-567B4460BE71}" srcOrd="0" destOrd="0" presId="urn:microsoft.com/office/officeart/2017/3/layout/HorizontalPathTimeline"/>
    <dgm:cxn modelId="{70668E32-CC14-4459-8A1B-31A45D03CD8D}" srcId="{93214047-1452-454F-9F68-378FD86D5A01}" destId="{663D6A16-9AF7-4B33-96FB-4D6CA4CFEADC}" srcOrd="0" destOrd="0" parTransId="{72422DC8-3D10-44DF-9C32-9296A4F953BB}" sibTransId="{ED085C5B-C1ED-459A-9FB6-B8B00733F1A7}"/>
    <dgm:cxn modelId="{B58E2634-E8C6-4415-A291-BEEA8E78195F}" type="presOf" srcId="{148F35EB-8575-4FC2-816B-92F0282EE7AA}" destId="{96B64FF7-54FA-4E50-8CB9-A6277B0403D0}" srcOrd="0" destOrd="0" presId="urn:microsoft.com/office/officeart/2017/3/layout/HorizontalPathTimeline"/>
    <dgm:cxn modelId="{B1EEFC38-4158-48A9-9007-5223C37B5144}" srcId="{C75A3F1C-E7DC-4A16-9B19-B8BB2D7708A6}" destId="{223420CB-A32C-4278-9AD1-8418B7E72B54}" srcOrd="1" destOrd="0" parTransId="{66A98390-A96C-466C-B30E-9B6DB0B5B03B}" sibTransId="{C9E85904-6A20-4CEA-8ABF-8BE75905C109}"/>
    <dgm:cxn modelId="{978C503B-E6CE-48CB-86BA-1BFBA1387C46}" type="presOf" srcId="{B696E537-EE3A-45A3-94FA-8734DFFC409C}" destId="{42D0E840-A4C1-4FAF-AB1E-51D6FE49BB80}" srcOrd="0" destOrd="0" presId="urn:microsoft.com/office/officeart/2017/3/layout/HorizontalPathTimeline"/>
    <dgm:cxn modelId="{C9DF653D-F0B5-46FB-AB41-2E6BD44E9A98}" type="presOf" srcId="{DF6C05AB-9BCE-414B-BE19-F06105D22BA9}" destId="{8F235129-ACCC-448A-94F7-BB56E2A479E5}" srcOrd="0" destOrd="0" presId="urn:microsoft.com/office/officeart/2017/3/layout/HorizontalPathTimeline"/>
    <dgm:cxn modelId="{7D192F42-3474-48D5-947A-D12BF854BD3E}" type="presOf" srcId="{8B1D3E3A-562C-4EFD-B3E9-10B7F9C4D5FB}" destId="{E085C7F0-EC8C-4751-AFF0-25EE4A452051}" srcOrd="0" destOrd="1" presId="urn:microsoft.com/office/officeart/2017/3/layout/HorizontalPathTimeline"/>
    <dgm:cxn modelId="{D5B32D64-D097-49E5-A404-C6E9430755DC}" srcId="{DF6C05AB-9BCE-414B-BE19-F06105D22BA9}" destId="{F315A908-C73C-4933-977C-695FB94FD1AA}" srcOrd="1" destOrd="0" parTransId="{A9BE794A-F950-445D-B2A5-2ECC8B6FF159}" sibTransId="{6809C2C4-C868-4990-AF9F-4B1FD2546B1A}"/>
    <dgm:cxn modelId="{8E7BAA4B-9CFB-4415-8754-C30E5C8B9E09}" srcId="{57F0D865-3244-4514-ADA4-50A3C826C9D7}" destId="{024AFE05-1176-4861-94B9-9CC7B7CA7776}" srcOrd="0" destOrd="0" parTransId="{E04F31D3-8D6F-4ED7-9F70-D64A0F2CCF53}" sibTransId="{AEB540BE-9CF1-4BCC-A52A-1BC451914278}"/>
    <dgm:cxn modelId="{98931552-1AA3-4DF2-BFC9-6A92B60D7FEA}" srcId="{93214047-1452-454F-9F68-378FD86D5A01}" destId="{750CADFC-C89D-48D3-828A-46C5E02775D6}" srcOrd="2" destOrd="0" parTransId="{4966510A-D469-4414-A480-6F77D89BF141}" sibTransId="{500B6BA5-91DB-426D-8D3D-4AB054B24BDA}"/>
    <dgm:cxn modelId="{8188E252-5217-4225-8CAA-85C6A29904A1}" type="presOf" srcId="{F315A908-C73C-4933-977C-695FB94FD1AA}" destId="{96B64FF7-54FA-4E50-8CB9-A6277B0403D0}" srcOrd="0" destOrd="1" presId="urn:microsoft.com/office/officeart/2017/3/layout/HorizontalPathTimeline"/>
    <dgm:cxn modelId="{66826D79-DD8A-476A-BA68-AB0BDCC54B1E}" type="presOf" srcId="{3A4BD306-4BAA-4C48-8A6F-BDA1DA1D6E91}" destId="{B107D232-7094-4488-B102-6026BEC8C17C}" srcOrd="0" destOrd="1" presId="urn:microsoft.com/office/officeart/2017/3/layout/HorizontalPathTimeline"/>
    <dgm:cxn modelId="{24B6807B-6BB1-4191-80CC-F4752445879C}" type="presOf" srcId="{7DCAEDDE-BACF-4BD0-9055-253FCBED93E8}" destId="{580C1DB2-3827-4DE0-BD06-E2471CE21788}" srcOrd="0" destOrd="1" presId="urn:microsoft.com/office/officeart/2017/3/layout/HorizontalPathTimeline"/>
    <dgm:cxn modelId="{AA33C97D-09A0-4F77-B11F-2CE29DC68FEE}" type="presOf" srcId="{024AFE05-1176-4861-94B9-9CC7B7CA7776}" destId="{E085C7F0-EC8C-4751-AFF0-25EE4A452051}" srcOrd="0" destOrd="0" presId="urn:microsoft.com/office/officeart/2017/3/layout/HorizontalPathTimeline"/>
    <dgm:cxn modelId="{CE349681-9773-490C-8C69-24FDD0BCDFF4}" srcId="{B696E537-EE3A-45A3-94FA-8734DFFC409C}" destId="{7DCAEDDE-BACF-4BD0-9055-253FCBED93E8}" srcOrd="1" destOrd="0" parTransId="{7FBC1724-43AA-43F7-B9E0-2A0032C7F79C}" sibTransId="{8C814233-BB16-492E-8119-C18B3E31C4D9}"/>
    <dgm:cxn modelId="{BB43868F-39CE-4AEB-AE0D-CEC0A75CC531}" srcId="{57F0D865-3244-4514-ADA4-50A3C826C9D7}" destId="{8B1D3E3A-562C-4EFD-B3E9-10B7F9C4D5FB}" srcOrd="1" destOrd="0" parTransId="{7E72DE9D-AEE1-48A2-8BD8-343EC7314648}" sibTransId="{134E134E-30F7-456B-BD1A-D9BAD4E6C10A}"/>
    <dgm:cxn modelId="{170DB28F-0B25-473B-A52D-B34E38F0752E}" type="presOf" srcId="{750CADFC-C89D-48D3-828A-46C5E02775D6}" destId="{B107D232-7094-4488-B102-6026BEC8C17C}" srcOrd="0" destOrd="2" presId="urn:microsoft.com/office/officeart/2017/3/layout/HorizontalPathTimeline"/>
    <dgm:cxn modelId="{4FA921A5-21FC-42E3-8F0C-716FF53D7B79}" type="presOf" srcId="{FD2F170F-1A5C-4DF7-9B6D-76A8FC4A312B}" destId="{E085C7F0-EC8C-4751-AFF0-25EE4A452051}" srcOrd="0" destOrd="3" presId="urn:microsoft.com/office/officeart/2017/3/layout/HorizontalPathTimeline"/>
    <dgm:cxn modelId="{BE2FDDA7-DC09-4E2A-9F50-F6944724A6A6}" srcId="{B696E537-EE3A-45A3-94FA-8734DFFC409C}" destId="{18B877D4-0224-432F-A989-9B66ECA3B96D}" srcOrd="2" destOrd="0" parTransId="{6FDEDE50-6579-4DE3-9AA8-92C6706C5C8E}" sibTransId="{6F819327-1F4B-4C9C-B341-A00ACFEAD8A8}"/>
    <dgm:cxn modelId="{33E948A8-5488-426A-B93E-5AB4BC47D583}" srcId="{B696E537-EE3A-45A3-94FA-8734DFFC409C}" destId="{84995CA7-0E28-4ACB-80F6-056EC361815A}" srcOrd="0" destOrd="0" parTransId="{477FA3E0-9A31-46CA-9342-682ACFDD23CC}" sibTransId="{2F0C8B59-D8C1-431C-AF94-667B20CFA596}"/>
    <dgm:cxn modelId="{B78676AE-E71F-4DB0-9ABD-753AA5476CAE}" type="presOf" srcId="{84995CA7-0E28-4ACB-80F6-056EC361815A}" destId="{580C1DB2-3827-4DE0-BD06-E2471CE21788}" srcOrd="0" destOrd="0" presId="urn:microsoft.com/office/officeart/2017/3/layout/HorizontalPathTimeline"/>
    <dgm:cxn modelId="{FB2598B2-A881-4A8D-9D76-F53B5119BF9B}" type="presOf" srcId="{223420CB-A32C-4278-9AD1-8418B7E72B54}" destId="{5F6E3E51-B1C2-4877-B7D1-D0108A32DDEE}" srcOrd="0" destOrd="0" presId="urn:microsoft.com/office/officeart/2017/3/layout/HorizontalPathTimeline"/>
    <dgm:cxn modelId="{81D786BE-2EE7-4125-BB03-3DA486D8BF95}" type="presOf" srcId="{3A46151E-F5E8-425D-BB55-1BA54684EE58}" destId="{E085C7F0-EC8C-4751-AFF0-25EE4A452051}" srcOrd="0" destOrd="2" presId="urn:microsoft.com/office/officeart/2017/3/layout/HorizontalPathTimeline"/>
    <dgm:cxn modelId="{DA858BC1-F287-4269-A664-2B336385B548}" type="presOf" srcId="{18B877D4-0224-432F-A989-9B66ECA3B96D}" destId="{580C1DB2-3827-4DE0-BD06-E2471CE21788}" srcOrd="0" destOrd="2" presId="urn:microsoft.com/office/officeart/2017/3/layout/HorizontalPathTimeline"/>
    <dgm:cxn modelId="{F67957C3-53E5-4116-B9A6-874DB7B49449}" srcId="{93214047-1452-454F-9F68-378FD86D5A01}" destId="{3A4BD306-4BAA-4C48-8A6F-BDA1DA1D6E91}" srcOrd="1" destOrd="0" parTransId="{C66F205A-FD25-4225-82CC-8F4FD40C66AC}" sibTransId="{93684FCD-745E-46DD-942A-CDB4DFBCB038}"/>
    <dgm:cxn modelId="{957EE3C6-82A4-4C0C-9BB0-ADBD46064C14}" srcId="{57F0D865-3244-4514-ADA4-50A3C826C9D7}" destId="{3A46151E-F5E8-425D-BB55-1BA54684EE58}" srcOrd="2" destOrd="0" parTransId="{B7561958-B5C5-4186-8C33-C5AF859B2171}" sibTransId="{C24BF7B7-E2F5-4C80-AE1D-5AF6013F43DD}"/>
    <dgm:cxn modelId="{E63261CB-D172-4667-A402-8BBC2347FE4D}" srcId="{DF6C05AB-9BCE-414B-BE19-F06105D22BA9}" destId="{148F35EB-8575-4FC2-816B-92F0282EE7AA}" srcOrd="0" destOrd="0" parTransId="{084E5CB1-12B2-45A9-A2CC-1D0C9C3A3619}" sibTransId="{0440AAEF-3922-47BA-84E5-E705B6EB9BBF}"/>
    <dgm:cxn modelId="{981DFCD2-1959-411C-9EBC-6C778CB468DE}" type="presOf" srcId="{93214047-1452-454F-9F68-378FD86D5A01}" destId="{D05762F8-8BB0-4D49-A3A1-6A3E3011C725}" srcOrd="0" destOrd="0" presId="urn:microsoft.com/office/officeart/2017/3/layout/HorizontalPathTimeline"/>
    <dgm:cxn modelId="{808507DA-62C5-4811-ABF3-F3C58AE404FF}" srcId="{C75A3F1C-E7DC-4A16-9B19-B8BB2D7708A6}" destId="{B696E537-EE3A-45A3-94FA-8734DFFC409C}" srcOrd="2" destOrd="0" parTransId="{48329176-AB92-4B4B-A82D-DE5FE199955A}" sibTransId="{73E904CD-D100-4BE1-954E-5455B0E80B4A}"/>
    <dgm:cxn modelId="{BDB13FDA-F79A-425B-84E2-FCA46CC8BEA5}" srcId="{C75A3F1C-E7DC-4A16-9B19-B8BB2D7708A6}" destId="{93214047-1452-454F-9F68-378FD86D5A01}" srcOrd="3" destOrd="0" parTransId="{C7AA3F1B-3C01-4C13-930C-834A5BDE8E2E}" sibTransId="{A24F2721-F9CD-4C34-8A8F-7E16B923F604}"/>
    <dgm:cxn modelId="{0E8943DD-A93D-4116-B73D-E816E130859D}" srcId="{223420CB-A32C-4278-9AD1-8418B7E72B54}" destId="{997882CE-224C-4A72-AC59-C91546A059D1}" srcOrd="0" destOrd="0" parTransId="{695DA85F-5CD2-46CF-B6CC-03AA1D6D259B}" sibTransId="{72D86EDD-3057-4084-B9C4-CEC2D7543C2A}"/>
    <dgm:cxn modelId="{5E4070E6-1AF9-442E-89BE-07B18743D179}" srcId="{C75A3F1C-E7DC-4A16-9B19-B8BB2D7708A6}" destId="{57F0D865-3244-4514-ADA4-50A3C826C9D7}" srcOrd="0" destOrd="0" parTransId="{A5355BF1-AA9C-4672-A2EC-1A4B446A9310}" sibTransId="{56D559B4-0DAD-4AF3-B31B-2EA9CE27BBA9}"/>
    <dgm:cxn modelId="{8DADE3E6-BCC9-4111-B648-615EE719B432}" type="presOf" srcId="{663D6A16-9AF7-4B33-96FB-4D6CA4CFEADC}" destId="{B107D232-7094-4488-B102-6026BEC8C17C}" srcOrd="0" destOrd="0" presId="urn:microsoft.com/office/officeart/2017/3/layout/HorizontalPathTimeline"/>
    <dgm:cxn modelId="{04CE6FE7-0438-48AB-8771-8928FD86BBD0}" type="presOf" srcId="{C75A3F1C-E7DC-4A16-9B19-B8BB2D7708A6}" destId="{05D9BD5E-67AA-4EC5-951D-2ABF430AD004}" srcOrd="0" destOrd="0" presId="urn:microsoft.com/office/officeart/2017/3/layout/HorizontalPathTimeline"/>
    <dgm:cxn modelId="{4487E1C5-DA67-47D0-915F-A2B337F7FCEB}" type="presParOf" srcId="{05D9BD5E-67AA-4EC5-951D-2ABF430AD004}" destId="{EA969C9E-6FAC-4667-952E-84B41B1BD761}" srcOrd="0" destOrd="0" presId="urn:microsoft.com/office/officeart/2017/3/layout/HorizontalPathTimeline"/>
    <dgm:cxn modelId="{ED18FF94-9AA6-473B-931C-6679085C5184}" type="presParOf" srcId="{05D9BD5E-67AA-4EC5-951D-2ABF430AD004}" destId="{91B72D8E-410F-402A-B92C-634A3C629FC1}" srcOrd="1" destOrd="0" presId="urn:microsoft.com/office/officeart/2017/3/layout/HorizontalPathTimeline"/>
    <dgm:cxn modelId="{26C00D87-E943-47F1-B0FA-6176913EC979}" type="presParOf" srcId="{91B72D8E-410F-402A-B92C-634A3C629FC1}" destId="{649E86A3-AB4C-41FE-8CB6-66B0E4616365}" srcOrd="0" destOrd="0" presId="urn:microsoft.com/office/officeart/2017/3/layout/HorizontalPathTimeline"/>
    <dgm:cxn modelId="{72C5B712-B4E2-4A65-9BE4-513E431969DE}" type="presParOf" srcId="{649E86A3-AB4C-41FE-8CB6-66B0E4616365}" destId="{4A01EE17-C16E-4242-B932-567B4460BE71}" srcOrd="0" destOrd="0" presId="urn:microsoft.com/office/officeart/2017/3/layout/HorizontalPathTimeline"/>
    <dgm:cxn modelId="{72D24263-FF59-445A-8AE9-CCFC61BBB8E5}" type="presParOf" srcId="{649E86A3-AB4C-41FE-8CB6-66B0E4616365}" destId="{100D3044-BD3E-4BAA-843E-206CC165FFC1}" srcOrd="1" destOrd="0" presId="urn:microsoft.com/office/officeart/2017/3/layout/HorizontalPathTimeline"/>
    <dgm:cxn modelId="{225B424B-F4EA-4187-BD02-E50EF7611A84}" type="presParOf" srcId="{100D3044-BD3E-4BAA-843E-206CC165FFC1}" destId="{E085C7F0-EC8C-4751-AFF0-25EE4A452051}" srcOrd="0" destOrd="0" presId="urn:microsoft.com/office/officeart/2017/3/layout/HorizontalPathTimeline"/>
    <dgm:cxn modelId="{D1805026-EEE9-46E1-A530-0BE6E16F5AE1}" type="presParOf" srcId="{100D3044-BD3E-4BAA-843E-206CC165FFC1}" destId="{17AF3D2B-4471-4221-9358-DAC7397DC1F4}" srcOrd="1" destOrd="0" presId="urn:microsoft.com/office/officeart/2017/3/layout/HorizontalPathTimeline"/>
    <dgm:cxn modelId="{B6981166-682A-437A-8AAE-FC9C13E4E9C8}" type="presParOf" srcId="{649E86A3-AB4C-41FE-8CB6-66B0E4616365}" destId="{C8F78F2E-689A-4E42-8CC5-4BB9A5E5BD2D}" srcOrd="2" destOrd="0" presId="urn:microsoft.com/office/officeart/2017/3/layout/HorizontalPathTimeline"/>
    <dgm:cxn modelId="{F1FC92E3-7DEC-4939-97C5-3156D76258A1}" type="presParOf" srcId="{649E86A3-AB4C-41FE-8CB6-66B0E4616365}" destId="{3D14EEA1-DD67-4001-908B-7B978A6B5BA4}" srcOrd="3" destOrd="0" presId="urn:microsoft.com/office/officeart/2017/3/layout/HorizontalPathTimeline"/>
    <dgm:cxn modelId="{718055CF-5503-477E-AF16-D53DC3998A17}" type="presParOf" srcId="{649E86A3-AB4C-41FE-8CB6-66B0E4616365}" destId="{4D25005C-7A77-43C8-8C1D-3AB309C8DFD7}" srcOrd="4" destOrd="0" presId="urn:microsoft.com/office/officeart/2017/3/layout/HorizontalPathTimeline"/>
    <dgm:cxn modelId="{C8D33309-A3CE-4187-A463-712D45FB1DE3}" type="presParOf" srcId="{91B72D8E-410F-402A-B92C-634A3C629FC1}" destId="{3BB7044D-698B-4D7F-AD02-7B097A2A897B}" srcOrd="1" destOrd="0" presId="urn:microsoft.com/office/officeart/2017/3/layout/HorizontalPathTimeline"/>
    <dgm:cxn modelId="{32F16DBD-8C5A-4004-B936-36DA2EB06F99}" type="presParOf" srcId="{91B72D8E-410F-402A-B92C-634A3C629FC1}" destId="{1243D49F-472C-47FB-BA49-C975F783EB6F}" srcOrd="2" destOrd="0" presId="urn:microsoft.com/office/officeart/2017/3/layout/HorizontalPathTimeline"/>
    <dgm:cxn modelId="{3AEFEBD3-D106-4B00-80B8-663C5C1A43C8}" type="presParOf" srcId="{1243D49F-472C-47FB-BA49-C975F783EB6F}" destId="{5F6E3E51-B1C2-4877-B7D1-D0108A32DDEE}" srcOrd="0" destOrd="0" presId="urn:microsoft.com/office/officeart/2017/3/layout/HorizontalPathTimeline"/>
    <dgm:cxn modelId="{CFDCBFF8-A495-4F33-9434-1718DF998173}" type="presParOf" srcId="{1243D49F-472C-47FB-BA49-C975F783EB6F}" destId="{653D358A-5235-4E78-BA8F-6B31A73F7ABA}" srcOrd="1" destOrd="0" presId="urn:microsoft.com/office/officeart/2017/3/layout/HorizontalPathTimeline"/>
    <dgm:cxn modelId="{2741096D-5881-4A47-A1AB-B859E1649644}" type="presParOf" srcId="{653D358A-5235-4E78-BA8F-6B31A73F7ABA}" destId="{AFB84246-2E4E-4355-B2BD-4FB49A1C386B}" srcOrd="0" destOrd="0" presId="urn:microsoft.com/office/officeart/2017/3/layout/HorizontalPathTimeline"/>
    <dgm:cxn modelId="{1D6A040C-4CD3-4C4E-961D-2D8E73DAE127}" type="presParOf" srcId="{653D358A-5235-4E78-BA8F-6B31A73F7ABA}" destId="{D389F0BF-E382-4CE3-925A-6EBDFAC5C263}" srcOrd="1" destOrd="0" presId="urn:microsoft.com/office/officeart/2017/3/layout/HorizontalPathTimeline"/>
    <dgm:cxn modelId="{63A723F2-C3DB-4D4F-AA5E-F8DC49BCDEF8}" type="presParOf" srcId="{1243D49F-472C-47FB-BA49-C975F783EB6F}" destId="{9B126747-D7A6-49B3-ADC0-99989CB79058}" srcOrd="2" destOrd="0" presId="urn:microsoft.com/office/officeart/2017/3/layout/HorizontalPathTimeline"/>
    <dgm:cxn modelId="{22F54E0B-9946-41ED-B46F-B8F39F8646AF}" type="presParOf" srcId="{1243D49F-472C-47FB-BA49-C975F783EB6F}" destId="{CDB0EEA1-1458-4374-8505-C42AC7772571}" srcOrd="3" destOrd="0" presId="urn:microsoft.com/office/officeart/2017/3/layout/HorizontalPathTimeline"/>
    <dgm:cxn modelId="{AD838E06-0E9B-4A4A-9C18-EE24BCC7DCA4}" type="presParOf" srcId="{1243D49F-472C-47FB-BA49-C975F783EB6F}" destId="{95D9D481-6F3D-4373-BD18-183636F76526}" srcOrd="4" destOrd="0" presId="urn:microsoft.com/office/officeart/2017/3/layout/HorizontalPathTimeline"/>
    <dgm:cxn modelId="{94D5D21D-1D7C-4C96-B957-098A0712524A}" type="presParOf" srcId="{91B72D8E-410F-402A-B92C-634A3C629FC1}" destId="{C38800C0-4D05-4882-B28F-D263AD698B85}" srcOrd="3" destOrd="0" presId="urn:microsoft.com/office/officeart/2017/3/layout/HorizontalPathTimeline"/>
    <dgm:cxn modelId="{DF9540EE-73E3-4ADD-98C3-A4F4AA3CCE39}" type="presParOf" srcId="{91B72D8E-410F-402A-B92C-634A3C629FC1}" destId="{32626F6F-9B23-44D2-AD4E-5EEFA15EA7B8}" srcOrd="4" destOrd="0" presId="urn:microsoft.com/office/officeart/2017/3/layout/HorizontalPathTimeline"/>
    <dgm:cxn modelId="{6B11C982-4360-489B-B3F2-C786D1606276}" type="presParOf" srcId="{32626F6F-9B23-44D2-AD4E-5EEFA15EA7B8}" destId="{42D0E840-A4C1-4FAF-AB1E-51D6FE49BB80}" srcOrd="0" destOrd="0" presId="urn:microsoft.com/office/officeart/2017/3/layout/HorizontalPathTimeline"/>
    <dgm:cxn modelId="{91A19FC4-1C70-4598-B3A5-2B3872CD6A9F}" type="presParOf" srcId="{32626F6F-9B23-44D2-AD4E-5EEFA15EA7B8}" destId="{A11BCDFF-E98B-4262-8866-E0B4632D72B4}" srcOrd="1" destOrd="0" presId="urn:microsoft.com/office/officeart/2017/3/layout/HorizontalPathTimeline"/>
    <dgm:cxn modelId="{062957CB-82AC-4959-B15D-74AD30D78029}" type="presParOf" srcId="{A11BCDFF-E98B-4262-8866-E0B4632D72B4}" destId="{580C1DB2-3827-4DE0-BD06-E2471CE21788}" srcOrd="0" destOrd="0" presId="urn:microsoft.com/office/officeart/2017/3/layout/HorizontalPathTimeline"/>
    <dgm:cxn modelId="{16B67DFA-38CB-4AC1-8B9C-1BAA7667D751}" type="presParOf" srcId="{A11BCDFF-E98B-4262-8866-E0B4632D72B4}" destId="{B434E101-8794-4991-86D9-15F89C74398B}" srcOrd="1" destOrd="0" presId="urn:microsoft.com/office/officeart/2017/3/layout/HorizontalPathTimeline"/>
    <dgm:cxn modelId="{B9FD298D-2120-4C55-A658-23124CD1B67C}" type="presParOf" srcId="{32626F6F-9B23-44D2-AD4E-5EEFA15EA7B8}" destId="{8AD132AE-3F15-4C8D-A812-73A5B6D4565D}" srcOrd="2" destOrd="0" presId="urn:microsoft.com/office/officeart/2017/3/layout/HorizontalPathTimeline"/>
    <dgm:cxn modelId="{DF620E44-202E-473C-89D7-0C0FFCB255A7}" type="presParOf" srcId="{32626F6F-9B23-44D2-AD4E-5EEFA15EA7B8}" destId="{877D02EE-848D-4744-86FE-3E881512E2AA}" srcOrd="3" destOrd="0" presId="urn:microsoft.com/office/officeart/2017/3/layout/HorizontalPathTimeline"/>
    <dgm:cxn modelId="{E78CB61F-F784-4E7A-AC62-CC1EF14628C8}" type="presParOf" srcId="{32626F6F-9B23-44D2-AD4E-5EEFA15EA7B8}" destId="{668D5627-BD2E-43A6-8B48-F807DC28945F}" srcOrd="4" destOrd="0" presId="urn:microsoft.com/office/officeart/2017/3/layout/HorizontalPathTimeline"/>
    <dgm:cxn modelId="{6D2BDFF9-14E9-4176-B27B-EC212DB20B77}" type="presParOf" srcId="{91B72D8E-410F-402A-B92C-634A3C629FC1}" destId="{19871D8A-738F-4301-999E-1E9E3AEC5107}" srcOrd="5" destOrd="0" presId="urn:microsoft.com/office/officeart/2017/3/layout/HorizontalPathTimeline"/>
    <dgm:cxn modelId="{DE946E37-FA9A-4373-BB90-46C0DE255E69}" type="presParOf" srcId="{91B72D8E-410F-402A-B92C-634A3C629FC1}" destId="{9DBD339D-D27C-40FF-90AC-E627CA8F75EE}" srcOrd="6" destOrd="0" presId="urn:microsoft.com/office/officeart/2017/3/layout/HorizontalPathTimeline"/>
    <dgm:cxn modelId="{14605057-6E68-448A-8C08-7F391BBC4378}" type="presParOf" srcId="{9DBD339D-D27C-40FF-90AC-E627CA8F75EE}" destId="{D05762F8-8BB0-4D49-A3A1-6A3E3011C725}" srcOrd="0" destOrd="0" presId="urn:microsoft.com/office/officeart/2017/3/layout/HorizontalPathTimeline"/>
    <dgm:cxn modelId="{E99AF063-0ED4-4ED8-8A24-582A28B25726}" type="presParOf" srcId="{9DBD339D-D27C-40FF-90AC-E627CA8F75EE}" destId="{978A9B57-FB63-4A92-8FF4-CB918552791B}" srcOrd="1" destOrd="0" presId="urn:microsoft.com/office/officeart/2017/3/layout/HorizontalPathTimeline"/>
    <dgm:cxn modelId="{FDB8BB85-87F7-4903-A38E-CAD1367578C7}" type="presParOf" srcId="{978A9B57-FB63-4A92-8FF4-CB918552791B}" destId="{B107D232-7094-4488-B102-6026BEC8C17C}" srcOrd="0" destOrd="0" presId="urn:microsoft.com/office/officeart/2017/3/layout/HorizontalPathTimeline"/>
    <dgm:cxn modelId="{12C6F993-408A-49D5-B561-02C31513FDEC}" type="presParOf" srcId="{978A9B57-FB63-4A92-8FF4-CB918552791B}" destId="{7848F6A8-4A80-428E-B8D0-5F045CD0897E}" srcOrd="1" destOrd="0" presId="urn:microsoft.com/office/officeart/2017/3/layout/HorizontalPathTimeline"/>
    <dgm:cxn modelId="{81B15449-7F4B-4239-B377-C128027E7EAA}" type="presParOf" srcId="{9DBD339D-D27C-40FF-90AC-E627CA8F75EE}" destId="{A2F2BA72-471F-4406-B27A-1F2DF705B46A}" srcOrd="2" destOrd="0" presId="urn:microsoft.com/office/officeart/2017/3/layout/HorizontalPathTimeline"/>
    <dgm:cxn modelId="{CD05F427-143B-4D67-ADEA-E4AEFBE5A869}" type="presParOf" srcId="{9DBD339D-D27C-40FF-90AC-E627CA8F75EE}" destId="{40FA4C45-C7B1-4005-9EB1-94A359BE3B62}" srcOrd="3" destOrd="0" presId="urn:microsoft.com/office/officeart/2017/3/layout/HorizontalPathTimeline"/>
    <dgm:cxn modelId="{58CBFB57-E099-4A10-9942-9474066E430F}" type="presParOf" srcId="{9DBD339D-D27C-40FF-90AC-E627CA8F75EE}" destId="{732DABBE-E030-4FDA-BCC2-3BBCC1493E34}" srcOrd="4" destOrd="0" presId="urn:microsoft.com/office/officeart/2017/3/layout/HorizontalPathTimeline"/>
    <dgm:cxn modelId="{E4592948-EEE5-4921-BC3C-6F09FBB198D7}" type="presParOf" srcId="{91B72D8E-410F-402A-B92C-634A3C629FC1}" destId="{11A34B61-5104-4683-B9AE-4CF0BD63E6C3}" srcOrd="7" destOrd="0" presId="urn:microsoft.com/office/officeart/2017/3/layout/HorizontalPathTimeline"/>
    <dgm:cxn modelId="{6B5B3879-352B-4EC3-BC05-AB94C7C3D593}" type="presParOf" srcId="{91B72D8E-410F-402A-B92C-634A3C629FC1}" destId="{E5A857F2-C478-49A3-A375-681E0795EFE5}" srcOrd="8" destOrd="0" presId="urn:microsoft.com/office/officeart/2017/3/layout/HorizontalPathTimeline"/>
    <dgm:cxn modelId="{77D4670F-8880-4ECC-908A-EAA538088CA6}" type="presParOf" srcId="{E5A857F2-C478-49A3-A375-681E0795EFE5}" destId="{8F235129-ACCC-448A-94F7-BB56E2A479E5}" srcOrd="0" destOrd="0" presId="urn:microsoft.com/office/officeart/2017/3/layout/HorizontalPathTimeline"/>
    <dgm:cxn modelId="{B2D7C104-5D11-4339-B644-DA94F575FB30}" type="presParOf" srcId="{E5A857F2-C478-49A3-A375-681E0795EFE5}" destId="{41731227-D328-488F-90A2-483295692F57}" srcOrd="1" destOrd="0" presId="urn:microsoft.com/office/officeart/2017/3/layout/HorizontalPathTimeline"/>
    <dgm:cxn modelId="{CA5FDC06-D8A1-4A61-B687-FE8EA3D54510}" type="presParOf" srcId="{41731227-D328-488F-90A2-483295692F57}" destId="{96B64FF7-54FA-4E50-8CB9-A6277B0403D0}" srcOrd="0" destOrd="0" presId="urn:microsoft.com/office/officeart/2017/3/layout/HorizontalPathTimeline"/>
    <dgm:cxn modelId="{BB43AB7D-F4D8-418E-9EE4-B8EF07773488}" type="presParOf" srcId="{41731227-D328-488F-90A2-483295692F57}" destId="{197964E9-C86A-4117-976B-D7E3A12B4E1A}" srcOrd="1" destOrd="0" presId="urn:microsoft.com/office/officeart/2017/3/layout/HorizontalPathTimeline"/>
    <dgm:cxn modelId="{A44145CA-18FB-4812-AFF7-548EF601D1B3}" type="presParOf" srcId="{E5A857F2-C478-49A3-A375-681E0795EFE5}" destId="{1259CAE2-0F2A-4A49-82E2-C62AE5E8C4C5}" srcOrd="2" destOrd="0" presId="urn:microsoft.com/office/officeart/2017/3/layout/HorizontalPathTimeline"/>
    <dgm:cxn modelId="{E0272A9B-F596-4CD0-97C8-E010E237A799}" type="presParOf" srcId="{E5A857F2-C478-49A3-A375-681E0795EFE5}" destId="{A6BE3D22-3B23-4CFA-9D7A-A112C93FB072}" srcOrd="3" destOrd="0" presId="urn:microsoft.com/office/officeart/2017/3/layout/HorizontalPathTimeline"/>
    <dgm:cxn modelId="{95CD62BE-2326-4E57-8BE1-E8997A098CEB}" type="presParOf" srcId="{E5A857F2-C478-49A3-A375-681E0795EFE5}" destId="{D6BD1390-93E9-4752-8836-9491C3C535C8}"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1EE17-C16E-4242-B932-567B4460BE71}">
      <dsp:nvSpPr>
        <dsp:cNvPr id="0" name=""/>
        <dsp:cNvSpPr/>
      </dsp:nvSpPr>
      <dsp:spPr>
        <a:xfrm>
          <a:off x="377873" y="2755777"/>
          <a:ext cx="3017849" cy="652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GB" sz="2000" kern="1200" noProof="0" dirty="0"/>
            <a:t>2023</a:t>
          </a:r>
        </a:p>
      </dsp:txBody>
      <dsp:txXfrm>
        <a:off x="377873" y="2755777"/>
        <a:ext cx="3017849" cy="652753"/>
      </dsp:txXfrm>
    </dsp:sp>
    <dsp:sp modelId="{EA969C9E-6FAC-4667-952E-84B41B1BD761}">
      <dsp:nvSpPr>
        <dsp:cNvPr id="0" name=""/>
        <dsp:cNvSpPr/>
      </dsp:nvSpPr>
      <dsp:spPr>
        <a:xfrm>
          <a:off x="0" y="2487960"/>
          <a:ext cx="11328000" cy="2073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085C7F0-EC8C-4751-AFF0-25EE4A452051}">
      <dsp:nvSpPr>
        <dsp:cNvPr id="0" name=""/>
        <dsp:cNvSpPr/>
      </dsp:nvSpPr>
      <dsp:spPr>
        <a:xfrm>
          <a:off x="61207" y="427564"/>
          <a:ext cx="3319634" cy="122164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endParaRPr lang="is-IS" sz="1200" b="1" kern="1200" noProof="0" dirty="0">
            <a:solidFill>
              <a:prstClr val="black">
                <a:lumMod val="65000"/>
                <a:lumOff val="35000"/>
              </a:prstClr>
            </a:solidFill>
            <a:latin typeface="FiraGO Light"/>
            <a:ea typeface="+mn-ea"/>
            <a:cs typeface="+mn-cs"/>
          </a:endParaRPr>
        </a:p>
        <a:p>
          <a:pPr marL="0" lvl="0" indent="0" algn="l" defTabSz="533400">
            <a:lnSpc>
              <a:spcPct val="90000"/>
            </a:lnSpc>
            <a:spcBef>
              <a:spcPct val="0"/>
            </a:spcBef>
            <a:spcAft>
              <a:spcPct val="35000"/>
            </a:spcAft>
            <a:buNone/>
          </a:pPr>
          <a:r>
            <a:rPr lang="is-IS" sz="1200" b="1" kern="1200" noProof="0" dirty="0">
              <a:solidFill>
                <a:prstClr val="black">
                  <a:lumMod val="65000"/>
                  <a:lumOff val="35000"/>
                </a:prstClr>
              </a:solidFill>
              <a:latin typeface="FiraGO Light"/>
              <a:ea typeface="+mn-ea"/>
              <a:cs typeface="+mn-cs"/>
            </a:rPr>
            <a:t>Vor: Aðgerðaáætlun til fjögurra ára samþykkt á Alþingi</a:t>
          </a:r>
        </a:p>
        <a:p>
          <a:pPr marL="0" lvl="0" indent="0" algn="l" defTabSz="533400">
            <a:lnSpc>
              <a:spcPct val="90000"/>
            </a:lnSpc>
            <a:spcBef>
              <a:spcPct val="0"/>
            </a:spcBef>
            <a:spcAft>
              <a:spcPct val="35000"/>
            </a:spcAft>
            <a:buNone/>
          </a:pPr>
          <a:r>
            <a:rPr lang="is-IS" sz="1200" b="1" kern="1200" noProof="0" dirty="0">
              <a:solidFill>
                <a:prstClr val="black">
                  <a:lumMod val="65000"/>
                  <a:lumOff val="35000"/>
                </a:prstClr>
              </a:solidFill>
              <a:latin typeface="FiraGO Light"/>
              <a:ea typeface="+mn-ea"/>
              <a:cs typeface="+mn-cs"/>
            </a:rPr>
            <a:t>Haust: Fyrstu þróunarverkefni hefjast</a:t>
          </a:r>
          <a:endParaRPr lang="LID4096" sz="1200" b="1" kern="1200" noProof="0" dirty="0">
            <a:solidFill>
              <a:prstClr val="black">
                <a:lumMod val="65000"/>
                <a:lumOff val="35000"/>
              </a:prstClr>
            </a:solidFill>
            <a:latin typeface="FiraGO Light"/>
            <a:ea typeface="+mn-ea"/>
            <a:cs typeface="+mn-cs"/>
          </a:endParaRPr>
        </a:p>
        <a:p>
          <a:pPr marL="0" lvl="0" indent="0" algn="l" defTabSz="533400">
            <a:lnSpc>
              <a:spcPct val="90000"/>
            </a:lnSpc>
            <a:spcBef>
              <a:spcPct val="0"/>
            </a:spcBef>
            <a:spcAft>
              <a:spcPct val="35000"/>
            </a:spcAft>
            <a:buNone/>
          </a:pPr>
          <a:endParaRPr lang="LID4096" sz="1200" b="1" kern="1200" noProof="0" dirty="0">
            <a:solidFill>
              <a:prstClr val="black">
                <a:lumMod val="65000"/>
                <a:lumOff val="35000"/>
              </a:prstClr>
            </a:solidFill>
            <a:latin typeface="FiraGO Light"/>
            <a:ea typeface="+mn-ea"/>
            <a:cs typeface="+mn-cs"/>
          </a:endParaRPr>
        </a:p>
        <a:p>
          <a:pPr marL="0" lvl="0" indent="0" algn="l" defTabSz="622300">
            <a:lnSpc>
              <a:spcPct val="90000"/>
            </a:lnSpc>
            <a:spcBef>
              <a:spcPct val="0"/>
            </a:spcBef>
            <a:spcAft>
              <a:spcPct val="35000"/>
            </a:spcAft>
            <a:buNone/>
          </a:pPr>
          <a:endParaRPr lang="is-IS" sz="1400" b="1" kern="1200" noProof="0" dirty="0">
            <a:solidFill>
              <a:schemeClr val="tx1">
                <a:lumMod val="65000"/>
                <a:lumOff val="35000"/>
              </a:schemeClr>
            </a:solidFill>
          </a:endParaRPr>
        </a:p>
      </dsp:txBody>
      <dsp:txXfrm>
        <a:off x="61207" y="427564"/>
        <a:ext cx="3319634" cy="1221641"/>
      </dsp:txXfrm>
    </dsp:sp>
    <dsp:sp modelId="{C8F78F2E-689A-4E42-8CC5-4BB9A5E5BD2D}">
      <dsp:nvSpPr>
        <dsp:cNvPr id="0" name=""/>
        <dsp:cNvSpPr/>
      </dsp:nvSpPr>
      <dsp:spPr>
        <a:xfrm>
          <a:off x="1891687" y="1588255"/>
          <a:ext cx="0" cy="881152"/>
        </a:xfrm>
        <a:prstGeom prst="line">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F6E3E51-B1C2-4877-B7D1-D0108A32DDEE}">
      <dsp:nvSpPr>
        <dsp:cNvPr id="0" name=""/>
        <dsp:cNvSpPr/>
      </dsp:nvSpPr>
      <dsp:spPr>
        <a:xfrm>
          <a:off x="2268918" y="1814137"/>
          <a:ext cx="3017849" cy="585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GB" sz="2000" kern="1200" noProof="0" dirty="0"/>
            <a:t>2024</a:t>
          </a:r>
        </a:p>
      </dsp:txBody>
      <dsp:txXfrm>
        <a:off x="2268918" y="1814137"/>
        <a:ext cx="3017849" cy="585707"/>
      </dsp:txXfrm>
    </dsp:sp>
    <dsp:sp modelId="{AFB84246-2E4E-4355-B2BD-4FB49A1C386B}">
      <dsp:nvSpPr>
        <dsp:cNvPr id="0" name=""/>
        <dsp:cNvSpPr/>
      </dsp:nvSpPr>
      <dsp:spPr>
        <a:xfrm>
          <a:off x="2060862" y="3576443"/>
          <a:ext cx="3319634" cy="97161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is-IS" sz="1200" b="1" kern="1200" dirty="0">
              <a:solidFill>
                <a:prstClr val="black">
                  <a:lumMod val="65000"/>
                  <a:lumOff val="35000"/>
                </a:prstClr>
              </a:solidFill>
              <a:latin typeface="FiraGO Light"/>
              <a:ea typeface="+mn-ea"/>
              <a:cs typeface="+mn-cs"/>
            </a:rPr>
            <a:t>Innleiðing og framkvæmd aðgerðaráætlunar </a:t>
          </a:r>
        </a:p>
        <a:p>
          <a:pPr marL="0" lvl="0" indent="0" algn="l" defTabSz="533400">
            <a:lnSpc>
              <a:spcPct val="90000"/>
            </a:lnSpc>
            <a:spcBef>
              <a:spcPct val="0"/>
            </a:spcBef>
            <a:spcAft>
              <a:spcPct val="35000"/>
            </a:spcAft>
            <a:buNone/>
          </a:pPr>
          <a:r>
            <a:rPr lang="is-IS" sz="1200" b="1" kern="1200" dirty="0">
              <a:solidFill>
                <a:prstClr val="black">
                  <a:lumMod val="65000"/>
                  <a:lumOff val="35000"/>
                </a:prstClr>
              </a:solidFill>
              <a:latin typeface="FiraGO Light"/>
              <a:ea typeface="+mn-ea"/>
              <a:cs typeface="+mn-cs"/>
            </a:rPr>
            <a:t>Stuðningur við þróunarverkefni samþættingar</a:t>
          </a:r>
        </a:p>
      </dsp:txBody>
      <dsp:txXfrm>
        <a:off x="2060862" y="3576443"/>
        <a:ext cx="3319634" cy="971616"/>
      </dsp:txXfrm>
    </dsp:sp>
    <dsp:sp modelId="{9B126747-D7A6-49B3-ADC0-99989CB79058}">
      <dsp:nvSpPr>
        <dsp:cNvPr id="0" name=""/>
        <dsp:cNvSpPr/>
      </dsp:nvSpPr>
      <dsp:spPr>
        <a:xfrm>
          <a:off x="3777843" y="2695290"/>
          <a:ext cx="0" cy="881152"/>
        </a:xfrm>
        <a:prstGeom prst="line">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D14EEA1-DD67-4001-908B-7B978A6B5BA4}">
      <dsp:nvSpPr>
        <dsp:cNvPr id="0" name=""/>
        <dsp:cNvSpPr/>
      </dsp:nvSpPr>
      <dsp:spPr>
        <a:xfrm>
          <a:off x="1826896" y="2508282"/>
          <a:ext cx="129581" cy="129581"/>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CDB0EEA1-1458-4374-8505-C42AC7772571}">
      <dsp:nvSpPr>
        <dsp:cNvPr id="0" name=""/>
        <dsp:cNvSpPr/>
      </dsp:nvSpPr>
      <dsp:spPr>
        <a:xfrm>
          <a:off x="3713053" y="2526834"/>
          <a:ext cx="129581" cy="129581"/>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42D0E840-A4C1-4FAF-AB1E-51D6FE49BB80}">
      <dsp:nvSpPr>
        <dsp:cNvPr id="0" name=""/>
        <dsp:cNvSpPr/>
      </dsp:nvSpPr>
      <dsp:spPr>
        <a:xfrm>
          <a:off x="4155075" y="2783405"/>
          <a:ext cx="3017849" cy="585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GB" sz="2000" kern="1200" noProof="0" dirty="0"/>
            <a:t>2025</a:t>
          </a:r>
        </a:p>
      </dsp:txBody>
      <dsp:txXfrm>
        <a:off x="4155075" y="2783405"/>
        <a:ext cx="3017849" cy="585707"/>
      </dsp:txXfrm>
    </dsp:sp>
    <dsp:sp modelId="{580C1DB2-3827-4DE0-BD06-E2471CE21788}">
      <dsp:nvSpPr>
        <dsp:cNvPr id="0" name=""/>
        <dsp:cNvSpPr/>
      </dsp:nvSpPr>
      <dsp:spPr>
        <a:xfrm>
          <a:off x="4004182" y="536424"/>
          <a:ext cx="3319634" cy="1016808"/>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endParaRPr lang="is-IS" sz="1200" b="1" kern="1200" noProof="0" dirty="0">
            <a:solidFill>
              <a:prstClr val="black">
                <a:lumMod val="65000"/>
                <a:lumOff val="35000"/>
              </a:prstClr>
            </a:solidFill>
            <a:latin typeface="FiraGO Light"/>
            <a:ea typeface="+mn-ea"/>
            <a:cs typeface="+mn-cs"/>
          </a:endParaRPr>
        </a:p>
        <a:p>
          <a:pPr marL="0" lvl="0" indent="0" algn="l" defTabSz="533400">
            <a:lnSpc>
              <a:spcPct val="90000"/>
            </a:lnSpc>
            <a:spcBef>
              <a:spcPct val="0"/>
            </a:spcBef>
            <a:spcAft>
              <a:spcPct val="35000"/>
            </a:spcAft>
            <a:buNone/>
          </a:pPr>
          <a:r>
            <a:rPr lang="is-IS" sz="1200" b="1" kern="1200" noProof="0" dirty="0">
              <a:solidFill>
                <a:prstClr val="black">
                  <a:lumMod val="65000"/>
                  <a:lumOff val="35000"/>
                </a:prstClr>
              </a:solidFill>
              <a:latin typeface="FiraGO Light"/>
              <a:ea typeface="+mn-ea"/>
              <a:cs typeface="+mn-cs"/>
            </a:rPr>
            <a:t>Lok árs: Fyrstu niðurstöður þróunarverkefna liggja fyrir</a:t>
          </a:r>
          <a:endParaRPr lang="LID4096" sz="1200" b="1" kern="1200" noProof="0" dirty="0">
            <a:solidFill>
              <a:prstClr val="black">
                <a:lumMod val="65000"/>
                <a:lumOff val="35000"/>
              </a:prstClr>
            </a:solidFill>
            <a:latin typeface="FiraGO Light"/>
            <a:ea typeface="+mn-ea"/>
            <a:cs typeface="+mn-cs"/>
          </a:endParaRPr>
        </a:p>
        <a:p>
          <a:pPr marL="0" lvl="0" indent="0" algn="l" defTabSz="533400">
            <a:lnSpc>
              <a:spcPct val="90000"/>
            </a:lnSpc>
            <a:spcBef>
              <a:spcPct val="0"/>
            </a:spcBef>
            <a:spcAft>
              <a:spcPct val="35000"/>
            </a:spcAft>
            <a:buNone/>
          </a:pPr>
          <a:endParaRPr lang="LID4096" sz="1200" b="1" kern="1200" noProof="0" dirty="0">
            <a:solidFill>
              <a:prstClr val="black">
                <a:lumMod val="65000"/>
                <a:lumOff val="35000"/>
              </a:prstClr>
            </a:solidFill>
            <a:latin typeface="FiraGO Light"/>
            <a:ea typeface="+mn-ea"/>
            <a:cs typeface="+mn-cs"/>
          </a:endParaRPr>
        </a:p>
      </dsp:txBody>
      <dsp:txXfrm>
        <a:off x="4004182" y="536424"/>
        <a:ext cx="3319634" cy="1016808"/>
      </dsp:txXfrm>
    </dsp:sp>
    <dsp:sp modelId="{8AD132AE-3F15-4C8D-A812-73A5B6D4565D}">
      <dsp:nvSpPr>
        <dsp:cNvPr id="0" name=""/>
        <dsp:cNvSpPr/>
      </dsp:nvSpPr>
      <dsp:spPr>
        <a:xfrm>
          <a:off x="5664000" y="1606807"/>
          <a:ext cx="0" cy="881152"/>
        </a:xfrm>
        <a:prstGeom prst="line">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05762F8-8BB0-4D49-A3A1-6A3E3011C725}">
      <dsp:nvSpPr>
        <dsp:cNvPr id="0" name=""/>
        <dsp:cNvSpPr/>
      </dsp:nvSpPr>
      <dsp:spPr>
        <a:xfrm>
          <a:off x="6041231" y="1814137"/>
          <a:ext cx="3017849" cy="585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GB" sz="2000" kern="1200" noProof="0" dirty="0"/>
            <a:t>2026</a:t>
          </a:r>
        </a:p>
      </dsp:txBody>
      <dsp:txXfrm>
        <a:off x="6041231" y="1814137"/>
        <a:ext cx="3017849" cy="585707"/>
      </dsp:txXfrm>
    </dsp:sp>
    <dsp:sp modelId="{B107D232-7094-4488-B102-6026BEC8C17C}">
      <dsp:nvSpPr>
        <dsp:cNvPr id="0" name=""/>
        <dsp:cNvSpPr/>
      </dsp:nvSpPr>
      <dsp:spPr>
        <a:xfrm>
          <a:off x="5890338" y="3576443"/>
          <a:ext cx="3319634" cy="85863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endParaRPr lang="is-IS" sz="1200" b="1" kern="1200" noProof="0" dirty="0">
            <a:solidFill>
              <a:prstClr val="black">
                <a:lumMod val="65000"/>
                <a:lumOff val="35000"/>
              </a:prstClr>
            </a:solidFill>
            <a:latin typeface="FiraGO Light"/>
            <a:ea typeface="+mn-ea"/>
            <a:cs typeface="+mn-cs"/>
          </a:endParaRPr>
        </a:p>
        <a:p>
          <a:pPr marL="0" lvl="0" indent="0" algn="l" defTabSz="533400">
            <a:lnSpc>
              <a:spcPct val="90000"/>
            </a:lnSpc>
            <a:spcBef>
              <a:spcPct val="0"/>
            </a:spcBef>
            <a:spcAft>
              <a:spcPct val="35000"/>
            </a:spcAft>
            <a:buNone/>
          </a:pPr>
          <a:r>
            <a:rPr lang="is-IS" sz="1200" b="1" kern="1200" noProof="0" dirty="0">
              <a:solidFill>
                <a:prstClr val="black">
                  <a:lumMod val="65000"/>
                  <a:lumOff val="35000"/>
                </a:prstClr>
              </a:solidFill>
              <a:latin typeface="FiraGO Light"/>
              <a:ea typeface="+mn-ea"/>
              <a:cs typeface="+mn-cs"/>
            </a:rPr>
            <a:t>Lok árs: Stöðumat á öllum aðgerðum</a:t>
          </a:r>
          <a:endParaRPr lang="LID4096" sz="1200" b="1" kern="1200" noProof="0" dirty="0">
            <a:solidFill>
              <a:prstClr val="black">
                <a:lumMod val="65000"/>
                <a:lumOff val="35000"/>
              </a:prstClr>
            </a:solidFill>
            <a:latin typeface="FiraGO Light"/>
            <a:ea typeface="+mn-ea"/>
            <a:cs typeface="+mn-cs"/>
          </a:endParaRPr>
        </a:p>
        <a:p>
          <a:pPr marL="0" lvl="0" indent="0" algn="l" defTabSz="533400">
            <a:lnSpc>
              <a:spcPct val="90000"/>
            </a:lnSpc>
            <a:spcBef>
              <a:spcPct val="0"/>
            </a:spcBef>
            <a:spcAft>
              <a:spcPct val="35000"/>
            </a:spcAft>
            <a:buNone/>
          </a:pPr>
          <a:endParaRPr lang="LID4096" sz="1200" b="1" kern="1200" noProof="0" dirty="0">
            <a:solidFill>
              <a:prstClr val="black">
                <a:lumMod val="65000"/>
                <a:lumOff val="35000"/>
              </a:prstClr>
            </a:solidFill>
            <a:latin typeface="FiraGO Light"/>
            <a:ea typeface="+mn-ea"/>
            <a:cs typeface="+mn-cs"/>
          </a:endParaRPr>
        </a:p>
      </dsp:txBody>
      <dsp:txXfrm>
        <a:off x="5890338" y="3576443"/>
        <a:ext cx="3319634" cy="858637"/>
      </dsp:txXfrm>
    </dsp:sp>
    <dsp:sp modelId="{A2F2BA72-471F-4406-B27A-1F2DF705B46A}">
      <dsp:nvSpPr>
        <dsp:cNvPr id="0" name=""/>
        <dsp:cNvSpPr/>
      </dsp:nvSpPr>
      <dsp:spPr>
        <a:xfrm>
          <a:off x="7550156" y="2695290"/>
          <a:ext cx="0" cy="881152"/>
        </a:xfrm>
        <a:prstGeom prst="line">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77D02EE-848D-4744-86FE-3E881512E2AA}">
      <dsp:nvSpPr>
        <dsp:cNvPr id="0" name=""/>
        <dsp:cNvSpPr/>
      </dsp:nvSpPr>
      <dsp:spPr>
        <a:xfrm>
          <a:off x="5599209" y="2526834"/>
          <a:ext cx="129581" cy="129581"/>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40FA4C45-C7B1-4005-9EB1-94A359BE3B62}">
      <dsp:nvSpPr>
        <dsp:cNvPr id="0" name=""/>
        <dsp:cNvSpPr/>
      </dsp:nvSpPr>
      <dsp:spPr>
        <a:xfrm>
          <a:off x="7485365" y="2526834"/>
          <a:ext cx="129581" cy="129581"/>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8F235129-ACCC-448A-94F7-BB56E2A479E5}">
      <dsp:nvSpPr>
        <dsp:cNvPr id="0" name=""/>
        <dsp:cNvSpPr/>
      </dsp:nvSpPr>
      <dsp:spPr>
        <a:xfrm>
          <a:off x="7927387" y="2783405"/>
          <a:ext cx="3017849" cy="585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GB" sz="2000" kern="1200" noProof="0" dirty="0"/>
            <a:t>2027</a:t>
          </a:r>
        </a:p>
      </dsp:txBody>
      <dsp:txXfrm>
        <a:off x="7927387" y="2783405"/>
        <a:ext cx="3017849" cy="585707"/>
      </dsp:txXfrm>
    </dsp:sp>
    <dsp:sp modelId="{96B64FF7-54FA-4E50-8CB9-A6277B0403D0}">
      <dsp:nvSpPr>
        <dsp:cNvPr id="0" name=""/>
        <dsp:cNvSpPr/>
      </dsp:nvSpPr>
      <dsp:spPr>
        <a:xfrm>
          <a:off x="7776495" y="883744"/>
          <a:ext cx="3319634" cy="72306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is-IS" sz="1200" b="1" kern="1200" dirty="0">
              <a:solidFill>
                <a:prstClr val="black">
                  <a:lumMod val="65000"/>
                  <a:lumOff val="35000"/>
                </a:prstClr>
              </a:solidFill>
              <a:latin typeface="FiraGO Light"/>
              <a:ea typeface="+mn-ea"/>
              <a:cs typeface="+mn-cs"/>
            </a:rPr>
            <a:t>Vor: Skýr framtíðarsýn liggur fyrir</a:t>
          </a:r>
          <a:endParaRPr lang="LID4096" sz="1200" b="1" kern="1200" dirty="0">
            <a:solidFill>
              <a:prstClr val="black">
                <a:lumMod val="65000"/>
                <a:lumOff val="35000"/>
              </a:prstClr>
            </a:solidFill>
            <a:latin typeface="FiraGO Light"/>
            <a:ea typeface="+mn-ea"/>
            <a:cs typeface="+mn-cs"/>
          </a:endParaRPr>
        </a:p>
        <a:p>
          <a:pPr marL="0" lvl="0" indent="0" algn="l" defTabSz="533400">
            <a:lnSpc>
              <a:spcPct val="90000"/>
            </a:lnSpc>
            <a:spcBef>
              <a:spcPct val="0"/>
            </a:spcBef>
            <a:spcAft>
              <a:spcPct val="35000"/>
            </a:spcAft>
            <a:buNone/>
          </a:pPr>
          <a:endParaRPr lang="LID4096" sz="1200" b="1" kern="1200" dirty="0">
            <a:solidFill>
              <a:prstClr val="black">
                <a:lumMod val="65000"/>
                <a:lumOff val="35000"/>
              </a:prstClr>
            </a:solidFill>
            <a:latin typeface="FiraGO Light"/>
            <a:ea typeface="+mn-ea"/>
            <a:cs typeface="+mn-cs"/>
          </a:endParaRPr>
        </a:p>
      </dsp:txBody>
      <dsp:txXfrm>
        <a:off x="7776495" y="883744"/>
        <a:ext cx="3319634" cy="723063"/>
      </dsp:txXfrm>
    </dsp:sp>
    <dsp:sp modelId="{1259CAE2-0F2A-4A49-82E2-C62AE5E8C4C5}">
      <dsp:nvSpPr>
        <dsp:cNvPr id="0" name=""/>
        <dsp:cNvSpPr/>
      </dsp:nvSpPr>
      <dsp:spPr>
        <a:xfrm>
          <a:off x="9436312" y="1606807"/>
          <a:ext cx="0" cy="881152"/>
        </a:xfrm>
        <a:prstGeom prst="line">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hueOff val="0"/>
              <a:satOff val="0"/>
              <a:lumOff val="0"/>
              <a:alphaOff val="0"/>
            </a:schemeClr>
          </a:solidFill>
          <a:prstDash val="dash"/>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6BE3D22-3B23-4CFA-9D7A-A112C93FB072}">
      <dsp:nvSpPr>
        <dsp:cNvPr id="0" name=""/>
        <dsp:cNvSpPr/>
      </dsp:nvSpPr>
      <dsp:spPr>
        <a:xfrm>
          <a:off x="9371521" y="2526834"/>
          <a:ext cx="129581" cy="129581"/>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CF6039E7-0385-EE41-8DE3-7F463C69B129}" type="datetimeFigureOut">
              <a:rPr lang="en-IS" smtClean="0"/>
              <a:t>05/08/2023</a:t>
            </a:fld>
            <a:endParaRPr lang="en-I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824F3F28-485E-BE45-9105-873C869B38F7}" type="slidenum">
              <a:rPr lang="en-IS" smtClean="0"/>
              <a:t>‹#›</a:t>
            </a:fld>
            <a:endParaRPr lang="en-IS"/>
          </a:p>
        </p:txBody>
      </p:sp>
    </p:spTree>
    <p:extLst>
      <p:ext uri="{BB962C8B-B14F-4D97-AF65-F5344CB8AC3E}">
        <p14:creationId xmlns:p14="http://schemas.microsoft.com/office/powerpoint/2010/main" val="3676924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endParaRPr lang="is-IS" dirty="0"/>
          </a:p>
        </p:txBody>
      </p:sp>
      <p:sp>
        <p:nvSpPr>
          <p:cNvPr id="4" name="Skyggnunúmersstaðgengill 3"/>
          <p:cNvSpPr>
            <a:spLocks noGrp="1"/>
          </p:cNvSpPr>
          <p:nvPr>
            <p:ph type="sldNum" sz="quarter" idx="5"/>
          </p:nvPr>
        </p:nvSpPr>
        <p:spPr/>
        <p:txBody>
          <a:bodyPr/>
          <a:lstStyle/>
          <a:p>
            <a:fld id="{824F3F28-485E-BE45-9105-873C869B38F7}" type="slidenum">
              <a:rPr lang="en-IS" smtClean="0"/>
              <a:t>2</a:t>
            </a:fld>
            <a:endParaRPr lang="en-IS"/>
          </a:p>
        </p:txBody>
      </p:sp>
    </p:spTree>
    <p:extLst>
      <p:ext uri="{BB962C8B-B14F-4D97-AF65-F5344CB8AC3E}">
        <p14:creationId xmlns:p14="http://schemas.microsoft.com/office/powerpoint/2010/main" val="3731901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Kallar á aðgerðir sem snúa að því að;</a:t>
            </a:r>
          </a:p>
          <a:p>
            <a:pPr marL="171450" indent="-171450">
              <a:buFont typeface="Arial" panose="020B0604020202020204" pitchFamily="34" charset="0"/>
              <a:buChar char="•"/>
            </a:pPr>
            <a:r>
              <a:rPr lang="is-IS" dirty="0"/>
              <a:t> gera fleirum kleift að fá örugga og góða þjónustu heim fyrst og fremst til að bæta lífsgæði en líka til að koma í veg fyrir að dýrara úrræði sé nýtt of snemma. Þar erum við eins og önnur lönd að horfa til </a:t>
            </a:r>
            <a:r>
              <a:rPr lang="is-IS" dirty="0" err="1"/>
              <a:t>samþættrar</a:t>
            </a:r>
            <a:r>
              <a:rPr lang="is-IS" dirty="0"/>
              <a:t> heilbrigðis- og félagsþjónustu</a:t>
            </a:r>
          </a:p>
          <a:p>
            <a:pPr marL="171450" indent="-171450">
              <a:buFont typeface="Arial" panose="020B0604020202020204" pitchFamily="34" charset="0"/>
              <a:buChar char="•"/>
            </a:pPr>
            <a:r>
              <a:rPr lang="is-IS" dirty="0"/>
              <a:t> gera okkur kleift að tryggja mönnum til framtíðar. Þurfum að huga að því að málaflokkurinn ,það er þjónusta við eldra fólk sé </a:t>
            </a:r>
            <a:r>
              <a:rPr lang="is-IS" dirty="0" err="1"/>
              <a:t>eftirsóttaverður</a:t>
            </a:r>
            <a:endParaRPr lang="is-IS" dirty="0"/>
          </a:p>
          <a:p>
            <a:pPr marL="171450" indent="-171450">
              <a:buFont typeface="Arial" panose="020B0604020202020204" pitchFamily="34" charset="0"/>
              <a:buChar char="•"/>
            </a:pPr>
            <a:r>
              <a:rPr lang="is-IS" dirty="0"/>
              <a:t>Leggja áherslu á að eldra fólk sé virði en ekki byrði og séu fullir þátttakendur í samfélaginu </a:t>
            </a:r>
          </a:p>
          <a:p>
            <a:endParaRPr lang="LID4096" dirty="0"/>
          </a:p>
        </p:txBody>
      </p:sp>
      <p:sp>
        <p:nvSpPr>
          <p:cNvPr id="4" name="Skyggnunúmersstaðgengill 3"/>
          <p:cNvSpPr>
            <a:spLocks noGrp="1"/>
          </p:cNvSpPr>
          <p:nvPr>
            <p:ph type="sldNum" sz="quarter" idx="5"/>
          </p:nvPr>
        </p:nvSpPr>
        <p:spPr/>
        <p:txBody>
          <a:bodyPr/>
          <a:lstStyle/>
          <a:p>
            <a:fld id="{824F3F28-485E-BE45-9105-873C869B38F7}" type="slidenum">
              <a:rPr lang="en-IS" smtClean="0"/>
              <a:t>4</a:t>
            </a:fld>
            <a:endParaRPr lang="en-IS"/>
          </a:p>
        </p:txBody>
      </p:sp>
    </p:spTree>
    <p:extLst>
      <p:ext uri="{BB962C8B-B14F-4D97-AF65-F5344CB8AC3E}">
        <p14:creationId xmlns:p14="http://schemas.microsoft.com/office/powerpoint/2010/main" val="20059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pPr marL="342900" indent="-342900">
              <a:buFontTx/>
              <a:buAutoNum type="arabicPeriod"/>
            </a:pPr>
            <a:r>
              <a:rPr lang="is-IS" dirty="0">
                <a:solidFill>
                  <a:schemeClr val="accent6">
                    <a:lumMod val="60000"/>
                    <a:lumOff val="40000"/>
                  </a:schemeClr>
                </a:solidFill>
                <a:latin typeface="Calibri" panose="020F0502020204030204" pitchFamily="34" charset="0"/>
                <a:cs typeface="Calibri" panose="020F0502020204030204" pitchFamily="34" charset="0"/>
              </a:rPr>
              <a:t>Heilbrigðisráðuneyti: „</a:t>
            </a:r>
            <a:r>
              <a:rPr lang="is-IS" sz="1200" i="1" dirty="0">
                <a:solidFill>
                  <a:schemeClr val="accent6">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Tillaga til þingsályktunar um mótun stefnu í </a:t>
            </a:r>
            <a:r>
              <a:rPr lang="is-IS" sz="1200" i="1" dirty="0" err="1">
                <a:solidFill>
                  <a:schemeClr val="accent6">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aðgdraganda</a:t>
            </a:r>
            <a:r>
              <a:rPr lang="is-IS" sz="1200" i="1" dirty="0">
                <a:solidFill>
                  <a:schemeClr val="accent6">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 aðgerðaáætlunar í heilbrigðisþjónustu við aldraða til ársins 2030“</a:t>
            </a:r>
          </a:p>
          <a:p>
            <a:pPr marL="342900" indent="-342900">
              <a:buFontTx/>
              <a:buAutoNum type="arabicPeriod"/>
            </a:pPr>
            <a:r>
              <a:rPr lang="is-IS" dirty="0">
                <a:solidFill>
                  <a:srgbClr val="00B0F0"/>
                </a:solidFill>
                <a:latin typeface="Calibri" panose="020F0502020204030204" pitchFamily="34" charset="0"/>
                <a:cs typeface="Calibri" panose="020F0502020204030204" pitchFamily="34" charset="0"/>
              </a:rPr>
              <a:t>Félags- og vinnumarkaðsráðuneyti: „</a:t>
            </a:r>
            <a:r>
              <a:rPr lang="is-IS" i="1" dirty="0">
                <a:solidFill>
                  <a:srgbClr val="00B0F0"/>
                </a:solidFill>
                <a:latin typeface="Calibri" panose="020F0502020204030204" pitchFamily="34" charset="0"/>
                <a:cs typeface="Calibri" panose="020F0502020204030204" pitchFamily="34" charset="0"/>
              </a:rPr>
              <a:t>Skýrsla starfshóps um Lífskjör og aðbúnað eldra fólks/</a:t>
            </a:r>
            <a:r>
              <a:rPr lang="is-IS" i="1" dirty="0" err="1">
                <a:solidFill>
                  <a:srgbClr val="00B0F0"/>
                </a:solidFill>
                <a:latin typeface="Calibri" panose="020F0502020204030204" pitchFamily="34" charset="0"/>
                <a:cs typeface="Calibri" panose="020F0502020204030204" pitchFamily="34" charset="0"/>
              </a:rPr>
              <a:t>sept</a:t>
            </a:r>
            <a:r>
              <a:rPr lang="is-IS" i="1" dirty="0">
                <a:solidFill>
                  <a:srgbClr val="00B0F0"/>
                </a:solidFill>
                <a:latin typeface="Calibri" panose="020F0502020204030204" pitchFamily="34" charset="0"/>
                <a:cs typeface="Calibri" panose="020F0502020204030204" pitchFamily="34" charset="0"/>
              </a:rPr>
              <a:t> 2021“</a:t>
            </a:r>
          </a:p>
          <a:p>
            <a:pPr marL="342900" indent="-342900">
              <a:buFontTx/>
              <a:buAutoNum type="arabicPeriod"/>
            </a:pPr>
            <a:r>
              <a:rPr lang="is-IS" dirty="0">
                <a:solidFill>
                  <a:srgbClr val="FFC000"/>
                </a:solidFill>
                <a:latin typeface="Calibri" panose="020F0502020204030204" pitchFamily="34" charset="0"/>
                <a:cs typeface="Calibri" panose="020F0502020204030204" pitchFamily="34" charset="0"/>
              </a:rPr>
              <a:t>Fjármálaráðuneyti</a:t>
            </a:r>
            <a:r>
              <a:rPr lang="is-IS" i="1" dirty="0">
                <a:solidFill>
                  <a:srgbClr val="FFC000"/>
                </a:solidFill>
                <a:latin typeface="Calibri" panose="020F0502020204030204" pitchFamily="34" charset="0"/>
                <a:cs typeface="Calibri" panose="020F0502020204030204" pitchFamily="34" charset="0"/>
              </a:rPr>
              <a:t>: „Þjónusta við aldraða- árangur fjárveitinga/</a:t>
            </a:r>
            <a:r>
              <a:rPr lang="is-IS" i="1" dirty="0" err="1">
                <a:solidFill>
                  <a:srgbClr val="FFC000"/>
                </a:solidFill>
                <a:latin typeface="Calibri" panose="020F0502020204030204" pitchFamily="34" charset="0"/>
                <a:cs typeface="Calibri" panose="020F0502020204030204" pitchFamily="34" charset="0"/>
              </a:rPr>
              <a:t>fjr</a:t>
            </a:r>
            <a:r>
              <a:rPr lang="is-IS" i="1" dirty="0">
                <a:solidFill>
                  <a:srgbClr val="FFC000"/>
                </a:solidFill>
                <a:latin typeface="Calibri" panose="020F0502020204030204" pitchFamily="34" charset="0"/>
                <a:cs typeface="Calibri" panose="020F0502020204030204" pitchFamily="34" charset="0"/>
              </a:rPr>
              <a:t> maí 2022“</a:t>
            </a:r>
          </a:p>
          <a:p>
            <a:pPr marL="342900" indent="-342900">
              <a:buFontTx/>
              <a:buAutoNum type="arabicPeriod"/>
            </a:pPr>
            <a:r>
              <a:rPr lang="is-IS" i="1" dirty="0">
                <a:solidFill>
                  <a:schemeClr val="accent1">
                    <a:lumMod val="50000"/>
                  </a:schemeClr>
                </a:solidFill>
                <a:latin typeface="Calibri" panose="020F0502020204030204" pitchFamily="34" charset="0"/>
                <a:cs typeface="Calibri" panose="020F0502020204030204" pitchFamily="34" charset="0"/>
              </a:rPr>
              <a:t>Landsamband eldri borgara: „Áherslupunktar fyrir Alþingskosningar“</a:t>
            </a:r>
          </a:p>
          <a:p>
            <a:pPr marL="342900" indent="-342900">
              <a:buFontTx/>
              <a:buAutoNum type="arabicPeriod"/>
            </a:pPr>
            <a:r>
              <a:rPr lang="is-IS" i="1" dirty="0">
                <a:solidFill>
                  <a:srgbClr val="000000"/>
                </a:solidFill>
                <a:latin typeface="Calibri" panose="020F0502020204030204" pitchFamily="34" charset="0"/>
                <a:cs typeface="Calibri" panose="020F0502020204030204" pitchFamily="34" charset="0"/>
              </a:rPr>
              <a:t>Samband Íslenskra sveitarfélaga: „Framtíð </a:t>
            </a:r>
            <a:r>
              <a:rPr lang="is-IS" i="1" dirty="0" err="1">
                <a:solidFill>
                  <a:srgbClr val="000000"/>
                </a:solidFill>
                <a:latin typeface="Calibri" panose="020F0502020204030204" pitchFamily="34" charset="0"/>
                <a:cs typeface="Calibri" panose="020F0502020204030204" pitchFamily="34" charset="0"/>
              </a:rPr>
              <a:t>öldrunarþjónstu</a:t>
            </a:r>
            <a:r>
              <a:rPr lang="is-IS" i="1" dirty="0">
                <a:solidFill>
                  <a:srgbClr val="000000"/>
                </a:solidFill>
                <a:latin typeface="Calibri" panose="020F0502020204030204" pitchFamily="34" charset="0"/>
                <a:cs typeface="Calibri" panose="020F0502020204030204" pitchFamily="34" charset="0"/>
              </a:rPr>
              <a:t> –hlutverk sveitarfélaga/2018“</a:t>
            </a:r>
          </a:p>
          <a:p>
            <a:pPr marL="342900" indent="-342900">
              <a:buFontTx/>
              <a:buAutoNum type="arabicPeriod"/>
            </a:pPr>
            <a:endParaRPr lang="is-IS" i="1" dirty="0">
              <a:solidFill>
                <a:srgbClr val="000000"/>
              </a:solidFill>
              <a:latin typeface="Times New Roman" panose="02020603050405020304" pitchFamily="18" charset="0"/>
            </a:endParaRPr>
          </a:p>
          <a:p>
            <a:pPr marL="342900" indent="-342900">
              <a:buFontTx/>
              <a:buAutoNum type="arabicPeriod"/>
            </a:pPr>
            <a:endParaRPr lang="is-IS" sz="1200" i="1" dirty="0">
              <a:solidFill>
                <a:srgbClr val="000000"/>
              </a:solidFill>
              <a:effectLst/>
              <a:latin typeface="Times New Roman" panose="02020603050405020304" pitchFamily="18" charset="0"/>
              <a:ea typeface="Calibri" panose="020F0502020204030204" pitchFamily="34" charset="0"/>
            </a:endParaRPr>
          </a:p>
          <a:p>
            <a:endParaRPr lang="LID4096" dirty="0"/>
          </a:p>
        </p:txBody>
      </p:sp>
      <p:sp>
        <p:nvSpPr>
          <p:cNvPr id="4" name="Skyggnunúmersstaðgengill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65768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Bæta heimaþjónustu þýðir að samþætta hana og gera að öruggari þjónustukeðju, líka að bæta við nýjum leiðum til að veita góða heimaþjónustu </a:t>
            </a:r>
            <a:r>
              <a:rPr lang="is-IS" dirty="0" err="1"/>
              <a:t>t,d</a:t>
            </a:r>
            <a:r>
              <a:rPr lang="is-IS" dirty="0"/>
              <a:t> Heima- endurhæfingateymi, velferðartækni, betri nýting hjálpartækja, dagdvalir verði þáttur af heimaþjónustu, stutttímainnlagnir styðja við íbúa og heimaþjónustu. Auk þess að þróunarverkefni ýta undir nýsköpun sem starfsfólkið sjálft er hvataaðilar að, þeir sömu sem þekkja best  þarfirnar. </a:t>
            </a:r>
          </a:p>
          <a:p>
            <a:endParaRPr lang="is-IS" dirty="0"/>
          </a:p>
          <a:p>
            <a:r>
              <a:rPr lang="is-IS" dirty="0"/>
              <a:t>Bæta aðgengi þýðir að við viðurkennum að það sé of flókið fyrir fólk að átta sig á hvaða þjónusta er í boði og hvar hennar er að leita. Að við auðveldum fólki með aðkomu island.is að nálgast upplýsingar og sækja um þjónustu. Að ráðgjöf sé á ýmsum stöðum bæði í gegnum island.is, með sérhæfðum upplýsingu vegna fólks með heilabilun og einnig að efla öldrunarráðgjöf.</a:t>
            </a:r>
          </a:p>
          <a:p>
            <a:endParaRPr lang="is-IS" dirty="0"/>
          </a:p>
          <a:p>
            <a:r>
              <a:rPr lang="is-IS" dirty="0"/>
              <a:t>Stuðla að heilbrigðri öldrun snýr að vitundarvakningu ekki bara til hópsins eldra fólks heldur allra, að við aukum þekkingu, skilning á þessu æviskeiði.</a:t>
            </a:r>
            <a:endParaRPr lang="LID4096" dirty="0"/>
          </a:p>
        </p:txBody>
      </p:sp>
      <p:sp>
        <p:nvSpPr>
          <p:cNvPr id="4" name="Skyggnunúmersstaðgengill 3"/>
          <p:cNvSpPr>
            <a:spLocks noGrp="1"/>
          </p:cNvSpPr>
          <p:nvPr>
            <p:ph type="sldNum" sz="quarter" idx="5"/>
          </p:nvPr>
        </p:nvSpPr>
        <p:spPr/>
        <p:txBody>
          <a:bodyPr/>
          <a:lstStyle/>
          <a:p>
            <a:fld id="{824F3F28-485E-BE45-9105-873C869B38F7}" type="slidenum">
              <a:rPr lang="en-IS" smtClean="0"/>
              <a:t>9</a:t>
            </a:fld>
            <a:endParaRPr lang="en-IS"/>
          </a:p>
        </p:txBody>
      </p:sp>
    </p:spTree>
    <p:extLst>
      <p:ext uri="{BB962C8B-B14F-4D97-AF65-F5344CB8AC3E}">
        <p14:creationId xmlns:p14="http://schemas.microsoft.com/office/powerpoint/2010/main" val="87031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dirty="0">
                <a:solidFill>
                  <a:schemeClr val="tx1">
                    <a:lumMod val="75000"/>
                    <a:lumOff val="25000"/>
                  </a:schemeClr>
                </a:solidFill>
                <a:latin typeface="Helvetica Neue" panose="02000503000000020004" pitchFamily="2" charset="0"/>
              </a:rPr>
              <a:t>Fullsamþætt heimaþjónusta er þegar unnið er eftir teymisvinnu með sameiginlegum markmiðum, sameiginlegri þjónustugátt og allir starfshópar lúta sameiginlegri mannafla- og fjármálastjórn</a:t>
            </a:r>
            <a:endParaRPr lang="LID4096" sz="1200" dirty="0">
              <a:solidFill>
                <a:schemeClr val="tx1">
                  <a:lumMod val="75000"/>
                  <a:lumOff val="25000"/>
                </a:schemeClr>
              </a:solidFill>
              <a:latin typeface="Helvetica Neue" panose="02000503000000020004" pitchFamily="2" charset="0"/>
            </a:endParaRPr>
          </a:p>
          <a:p>
            <a:endParaRPr lang="is-IS" dirty="0"/>
          </a:p>
          <a:p>
            <a:pPr eaLnBrk="1" hangingPunct="1">
              <a:spcBef>
                <a:spcPct val="0"/>
              </a:spcBef>
            </a:pPr>
            <a:r>
              <a:rPr lang="is-IS" altLang="is-IS" dirty="0"/>
              <a:t>Walter </a:t>
            </a:r>
            <a:r>
              <a:rPr lang="is-IS" altLang="is-IS" dirty="0" err="1"/>
              <a:t>Leutz</a:t>
            </a:r>
            <a:r>
              <a:rPr lang="is-IS" altLang="is-IS" dirty="0"/>
              <a:t> frá 1999, á samþættri þjónustu þar sem hann lýsir þremur mismunandi stigum samþættingar, </a:t>
            </a:r>
          </a:p>
          <a:p>
            <a:pPr eaLnBrk="1" hangingPunct="1">
              <a:spcBef>
                <a:spcPct val="0"/>
              </a:spcBef>
            </a:pPr>
            <a:r>
              <a:rPr lang="is-IS" altLang="is-IS" dirty="0"/>
              <a:t>fyrsta stigið er tenging þjónustuþátta þar sem samvinna milli mismunandi starfsstétta hefst</a:t>
            </a:r>
          </a:p>
          <a:p>
            <a:pPr eaLnBrk="1" hangingPunct="1">
              <a:spcBef>
                <a:spcPct val="0"/>
              </a:spcBef>
            </a:pPr>
            <a:r>
              <a:rPr lang="is-IS" altLang="is-IS" dirty="0"/>
              <a:t> </a:t>
            </a:r>
          </a:p>
          <a:p>
            <a:pPr eaLnBrk="1" hangingPunct="1">
              <a:spcBef>
                <a:spcPct val="0"/>
              </a:spcBef>
            </a:pPr>
            <a:r>
              <a:rPr lang="is-IS" altLang="is-IS" dirty="0"/>
              <a:t>annað stigið er samhæfing þjónustu, því er náð þegar sameiginlegum verklagsreglum hefur verið komið á og sameiginleg upplýsingaveita er til staðar</a:t>
            </a:r>
          </a:p>
          <a:p>
            <a:pPr eaLnBrk="1" hangingPunct="1">
              <a:spcBef>
                <a:spcPct val="0"/>
              </a:spcBef>
            </a:pPr>
            <a:endParaRPr lang="is-IS" altLang="is-IS" dirty="0"/>
          </a:p>
          <a:p>
            <a:pPr eaLnBrk="1" hangingPunct="1">
              <a:spcBef>
                <a:spcPct val="0"/>
              </a:spcBef>
            </a:pPr>
            <a:r>
              <a:rPr lang="is-IS" altLang="is-IS" dirty="0"/>
              <a:t>og þriðja stigið er fullsamþætt þjónusta, því er síðan náð þegar unnið er eftir teymisvinnu með </a:t>
            </a:r>
            <a:r>
              <a:rPr lang="is-IS" altLang="is-IS" dirty="0" err="1"/>
              <a:t>sameiginglegum</a:t>
            </a:r>
            <a:r>
              <a:rPr lang="is-IS" altLang="is-IS" dirty="0"/>
              <a:t> markmiðum, sameiginlegri þjónustugátt og allir starfshópar lúta sameiginlegri mannafla- og fjármálastjórn</a:t>
            </a:r>
          </a:p>
          <a:p>
            <a:pPr eaLnBrk="1" hangingPunct="1">
              <a:spcBef>
                <a:spcPct val="0"/>
              </a:spcBef>
            </a:pPr>
            <a:endParaRPr lang="is-IS" altLang="is-IS" dirty="0"/>
          </a:p>
          <a:p>
            <a:pPr eaLnBrk="1" hangingPunct="1">
              <a:spcBef>
                <a:spcPct val="0"/>
              </a:spcBef>
            </a:pPr>
            <a:r>
              <a:rPr lang="is-IS" altLang="is-IS" dirty="0"/>
              <a:t>Samvinnan og samtal teymis eykur traust milli starfsfólks en einnig öryggi skjólstæðinganna.  Til að mynda hefur verið sýnt fram á að 70% mistaka innan heilbrigðiskerfis megi rekja til samskiptavandamála sem staðfestir enn og aftur grundvallarþátt samskipta í samvinnu starfshópa.</a:t>
            </a:r>
          </a:p>
          <a:p>
            <a:pPr eaLnBrk="1" hangingPunct="1">
              <a:spcBef>
                <a:spcPct val="0"/>
              </a:spcBef>
            </a:pPr>
            <a:endParaRPr lang="is-IS" altLang="is-IS" dirty="0"/>
          </a:p>
          <a:p>
            <a:endParaRPr lang="LID4096" dirty="0"/>
          </a:p>
        </p:txBody>
      </p:sp>
      <p:sp>
        <p:nvSpPr>
          <p:cNvPr id="4" name="Skyggnunúmersstaðgengill 3"/>
          <p:cNvSpPr>
            <a:spLocks noGrp="1"/>
          </p:cNvSpPr>
          <p:nvPr>
            <p:ph type="sldNum" sz="quarter" idx="5"/>
          </p:nvPr>
        </p:nvSpPr>
        <p:spPr/>
        <p:txBody>
          <a:bodyPr/>
          <a:lstStyle/>
          <a:p>
            <a:fld id="{824F3F28-485E-BE45-9105-873C869B38F7}" type="slidenum">
              <a:rPr lang="en-IS" smtClean="0"/>
              <a:t>10</a:t>
            </a:fld>
            <a:endParaRPr lang="en-IS"/>
          </a:p>
        </p:txBody>
      </p:sp>
    </p:spTree>
    <p:extLst>
      <p:ext uri="{BB962C8B-B14F-4D97-AF65-F5344CB8AC3E}">
        <p14:creationId xmlns:p14="http://schemas.microsoft.com/office/powerpoint/2010/main" val="256731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endParaRPr lang="is-IS" dirty="0"/>
          </a:p>
        </p:txBody>
      </p:sp>
      <p:sp>
        <p:nvSpPr>
          <p:cNvPr id="4" name="Skyggnunúmersstaðgengill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479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Merki_Med_Text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AD237A-26FF-8E29-DBEE-9C5674E02B74}"/>
              </a:ext>
            </a:extLst>
          </p:cNvPr>
          <p:cNvSpPr/>
          <p:nvPr userDrawn="1"/>
        </p:nvSpPr>
        <p:spPr>
          <a:xfrm>
            <a:off x="0" y="0"/>
            <a:ext cx="12192000" cy="6858000"/>
          </a:xfrm>
          <a:prstGeom prst="rect">
            <a:avLst/>
          </a:prstGeom>
          <a:solidFill>
            <a:srgbClr val="E4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FEA2C7F7-317C-254C-8857-2877E42B740A}"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11" name="Picture 10" descr="Logo&#10;&#10;Description automatically generated">
            <a:extLst>
              <a:ext uri="{FF2B5EF4-FFF2-40B4-BE49-F238E27FC236}">
                <a16:creationId xmlns:a16="http://schemas.microsoft.com/office/drawing/2014/main" id="{3EAABEA8-2D2C-2E33-8F8A-52ACB55E022A}"/>
              </a:ext>
            </a:extLst>
          </p:cNvPr>
          <p:cNvPicPr>
            <a:picLocks noChangeAspect="1"/>
          </p:cNvPicPr>
          <p:nvPr userDrawn="1"/>
        </p:nvPicPr>
        <p:blipFill>
          <a:blip r:embed="rId2"/>
          <a:stretch>
            <a:fillRect/>
          </a:stretch>
        </p:blipFill>
        <p:spPr>
          <a:xfrm>
            <a:off x="1179368" y="843503"/>
            <a:ext cx="9833264" cy="5531211"/>
          </a:xfrm>
          <a:prstGeom prst="rect">
            <a:avLst/>
          </a:prstGeom>
        </p:spPr>
      </p:pic>
    </p:spTree>
    <p:extLst>
      <p:ext uri="{BB962C8B-B14F-4D97-AF65-F5344CB8AC3E}">
        <p14:creationId xmlns:p14="http://schemas.microsoft.com/office/powerpoint/2010/main" val="3054115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mynd_haegri_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D90A4342-D157-E84D-8E0A-5B50EE36C4D0}"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0" name="Title 1">
            <a:extLst>
              <a:ext uri="{FF2B5EF4-FFF2-40B4-BE49-F238E27FC236}">
                <a16:creationId xmlns:a16="http://schemas.microsoft.com/office/drawing/2014/main" id="{2DB81767-36B2-70D8-AD58-CA6CF93BE7F9}"/>
              </a:ext>
            </a:extLst>
          </p:cNvPr>
          <p:cNvSpPr>
            <a:spLocks noGrp="1"/>
          </p:cNvSpPr>
          <p:nvPr>
            <p:ph type="title"/>
          </p:nvPr>
        </p:nvSpPr>
        <p:spPr>
          <a:xfrm>
            <a:off x="3918612" y="1391478"/>
            <a:ext cx="3171738" cy="1543997"/>
          </a:xfrm>
        </p:spPr>
        <p:txBody>
          <a:bodyPr/>
          <a:lstStyle/>
          <a:p>
            <a:r>
              <a:rPr lang="en-US" dirty="0"/>
              <a:t>Click to edit Master title style</a:t>
            </a:r>
            <a:endParaRPr lang="en-IS" dirty="0"/>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3918612" y="3266135"/>
            <a:ext cx="3171738" cy="32395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3" name="Picture Placeholder 2">
            <a:extLst>
              <a:ext uri="{FF2B5EF4-FFF2-40B4-BE49-F238E27FC236}">
                <a16:creationId xmlns:a16="http://schemas.microsoft.com/office/drawing/2014/main" id="{75BC0C31-8B14-4491-6CA6-7E30500170F1}"/>
              </a:ext>
            </a:extLst>
          </p:cNvPr>
          <p:cNvSpPr>
            <a:spLocks noGrp="1"/>
          </p:cNvSpPr>
          <p:nvPr>
            <p:ph type="pic" sz="quarter" idx="13"/>
          </p:nvPr>
        </p:nvSpPr>
        <p:spPr>
          <a:xfrm>
            <a:off x="7616826" y="795130"/>
            <a:ext cx="4194176" cy="5710601"/>
          </a:xfrm>
        </p:spPr>
        <p:txBody>
          <a:bodyPr/>
          <a:lstStyle/>
          <a:p>
            <a:endParaRPr lang="en-IS"/>
          </a:p>
        </p:txBody>
      </p:sp>
      <p:pic>
        <p:nvPicPr>
          <p:cNvPr id="7" name="Picture 6" descr="A picture containing text&#10;&#10;Description automatically generated">
            <a:extLst>
              <a:ext uri="{FF2B5EF4-FFF2-40B4-BE49-F238E27FC236}">
                <a16:creationId xmlns:a16="http://schemas.microsoft.com/office/drawing/2014/main" id="{88C39A8F-2530-ECD6-9B08-3A93B5A7F0D8}"/>
              </a:ext>
            </a:extLst>
          </p:cNvPr>
          <p:cNvPicPr>
            <a:picLocks noChangeAspect="1"/>
          </p:cNvPicPr>
          <p:nvPr userDrawn="1"/>
        </p:nvPicPr>
        <p:blipFill>
          <a:blip r:embed="rId2">
            <a:biLevel thresh="25000"/>
            <a:alphaModFix amt="35000"/>
          </a:blip>
          <a:stretch>
            <a:fillRect/>
          </a:stretch>
        </p:blipFill>
        <p:spPr>
          <a:xfrm>
            <a:off x="-27552" y="0"/>
            <a:ext cx="12219552" cy="6873498"/>
          </a:xfrm>
          <a:prstGeom prst="rect">
            <a:avLst/>
          </a:prstGeom>
        </p:spPr>
      </p:pic>
    </p:spTree>
    <p:extLst>
      <p:ext uri="{BB962C8B-B14F-4D97-AF65-F5344CB8AC3E}">
        <p14:creationId xmlns:p14="http://schemas.microsoft.com/office/powerpoint/2010/main" val="332043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Half_Myndaglaera">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A8E10754-49C8-9B42-AB7F-40125EEDB580}"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0" name="Title 1">
            <a:extLst>
              <a:ext uri="{FF2B5EF4-FFF2-40B4-BE49-F238E27FC236}">
                <a16:creationId xmlns:a16="http://schemas.microsoft.com/office/drawing/2014/main" id="{2DB81767-36B2-70D8-AD58-CA6CF93BE7F9}"/>
              </a:ext>
            </a:extLst>
          </p:cNvPr>
          <p:cNvSpPr>
            <a:spLocks noGrp="1"/>
          </p:cNvSpPr>
          <p:nvPr>
            <p:ph type="title"/>
          </p:nvPr>
        </p:nvSpPr>
        <p:spPr>
          <a:xfrm>
            <a:off x="7616139" y="1500946"/>
            <a:ext cx="4194862" cy="1434529"/>
          </a:xfrm>
        </p:spPr>
        <p:txBody>
          <a:bodyPr/>
          <a:lstStyle/>
          <a:p>
            <a:r>
              <a:rPr lang="en-US" dirty="0"/>
              <a:t>Click to edit Master title style</a:t>
            </a:r>
            <a:endParaRPr lang="en-IS" dirty="0"/>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7616139" y="3266135"/>
            <a:ext cx="4194862" cy="32395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3" name="Picture Placeholder 2">
            <a:extLst>
              <a:ext uri="{FF2B5EF4-FFF2-40B4-BE49-F238E27FC236}">
                <a16:creationId xmlns:a16="http://schemas.microsoft.com/office/drawing/2014/main" id="{75BC0C31-8B14-4491-6CA6-7E30500170F1}"/>
              </a:ext>
            </a:extLst>
          </p:cNvPr>
          <p:cNvSpPr>
            <a:spLocks noGrp="1"/>
          </p:cNvSpPr>
          <p:nvPr>
            <p:ph type="pic" sz="quarter" idx="13"/>
          </p:nvPr>
        </p:nvSpPr>
        <p:spPr>
          <a:xfrm>
            <a:off x="16974" y="1"/>
            <a:ext cx="7090349" cy="6858000"/>
          </a:xfrm>
        </p:spPr>
        <p:txBody>
          <a:bodyPr/>
          <a:lstStyle/>
          <a:p>
            <a:endParaRPr lang="en-IS" dirty="0"/>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2"/>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2869828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Half_Myndaglaera_Upplysing">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0FE7608D-45BD-042A-AE75-F6434EEE5130}"/>
              </a:ext>
            </a:extLst>
          </p:cNvPr>
          <p:cNvPicPr>
            <a:picLocks noChangeAspect="1"/>
          </p:cNvPicPr>
          <p:nvPr userDrawn="1"/>
        </p:nvPicPr>
        <p:blipFill rotWithShape="1">
          <a:blip r:embed="rId2"/>
          <a:srcRect l="20998" t="331" r="20998" b="-331"/>
          <a:stretch/>
        </p:blipFill>
        <p:spPr>
          <a:xfrm>
            <a:off x="-1" y="8637"/>
            <a:ext cx="7090349" cy="6875869"/>
          </a:xfrm>
          <a:prstGeom prst="rect">
            <a:avLst/>
          </a:prstGeom>
        </p:spPr>
      </p:pic>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E79932E3-4794-6F41-AA16-EFDB68B23592}"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0" name="Title 1">
            <a:extLst>
              <a:ext uri="{FF2B5EF4-FFF2-40B4-BE49-F238E27FC236}">
                <a16:creationId xmlns:a16="http://schemas.microsoft.com/office/drawing/2014/main" id="{2DB81767-36B2-70D8-AD58-CA6CF93BE7F9}"/>
              </a:ext>
            </a:extLst>
          </p:cNvPr>
          <p:cNvSpPr>
            <a:spLocks noGrp="1"/>
          </p:cNvSpPr>
          <p:nvPr>
            <p:ph type="title"/>
          </p:nvPr>
        </p:nvSpPr>
        <p:spPr>
          <a:xfrm>
            <a:off x="7616139" y="1500946"/>
            <a:ext cx="4194862" cy="1434529"/>
          </a:xfrm>
        </p:spPr>
        <p:txBody>
          <a:bodyPr/>
          <a:lstStyle/>
          <a:p>
            <a:r>
              <a:rPr lang="en-US" dirty="0"/>
              <a:t>Click to edit Master title style</a:t>
            </a:r>
            <a:endParaRPr lang="en-IS" dirty="0"/>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7616139" y="3266135"/>
            <a:ext cx="4194862" cy="32395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3"/>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211593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Half_Myndaglaera_Virkni_Heilsa">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2C376216-4B86-474D-8F68-672A5577BE72}"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0" name="Title 1">
            <a:extLst>
              <a:ext uri="{FF2B5EF4-FFF2-40B4-BE49-F238E27FC236}">
                <a16:creationId xmlns:a16="http://schemas.microsoft.com/office/drawing/2014/main" id="{2DB81767-36B2-70D8-AD58-CA6CF93BE7F9}"/>
              </a:ext>
            </a:extLst>
          </p:cNvPr>
          <p:cNvSpPr>
            <a:spLocks noGrp="1"/>
          </p:cNvSpPr>
          <p:nvPr>
            <p:ph type="title"/>
          </p:nvPr>
        </p:nvSpPr>
        <p:spPr>
          <a:xfrm>
            <a:off x="7616139" y="1500946"/>
            <a:ext cx="4194862" cy="1434529"/>
          </a:xfrm>
        </p:spPr>
        <p:txBody>
          <a:bodyPr/>
          <a:lstStyle/>
          <a:p>
            <a:r>
              <a:rPr lang="en-US" dirty="0"/>
              <a:t>Click to edit Master title style</a:t>
            </a:r>
            <a:endParaRPr lang="en-IS" dirty="0"/>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7616139" y="3266135"/>
            <a:ext cx="4194862" cy="32395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2"/>
          <a:stretch>
            <a:fillRect/>
          </a:stretch>
        </p:blipFill>
        <p:spPr>
          <a:xfrm>
            <a:off x="89940" y="5572849"/>
            <a:ext cx="2316480" cy="1303020"/>
          </a:xfrm>
          <a:prstGeom prst="rect">
            <a:avLst/>
          </a:prstGeom>
        </p:spPr>
      </p:pic>
      <p:pic>
        <p:nvPicPr>
          <p:cNvPr id="11" name="Picture 10">
            <a:extLst>
              <a:ext uri="{FF2B5EF4-FFF2-40B4-BE49-F238E27FC236}">
                <a16:creationId xmlns:a16="http://schemas.microsoft.com/office/drawing/2014/main" id="{055CED31-15B4-C523-2B05-D217C3566DC9}"/>
              </a:ext>
            </a:extLst>
          </p:cNvPr>
          <p:cNvPicPr>
            <a:picLocks noChangeAspect="1"/>
          </p:cNvPicPr>
          <p:nvPr userDrawn="1"/>
        </p:nvPicPr>
        <p:blipFill>
          <a:blip r:embed="rId3"/>
          <a:srcRect l="20998" r="20998"/>
          <a:stretch/>
        </p:blipFill>
        <p:spPr>
          <a:xfrm>
            <a:off x="-1" y="8637"/>
            <a:ext cx="7090349" cy="6875869"/>
          </a:xfrm>
          <a:prstGeom prst="rect">
            <a:avLst/>
          </a:prstGeom>
        </p:spPr>
      </p:pic>
    </p:spTree>
    <p:extLst>
      <p:ext uri="{BB962C8B-B14F-4D97-AF65-F5344CB8AC3E}">
        <p14:creationId xmlns:p14="http://schemas.microsoft.com/office/powerpoint/2010/main" val="2549001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Half_Myndaglaera_Heimil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EBA3DA6B-BADF-1544-9B80-A3217272156D}" type="datetime1">
              <a:rPr lang="en-US" smtClean="0"/>
              <a:t>5/8/2023</a:t>
            </a:fld>
            <a:endParaRPr lang="en-IS"/>
          </a:p>
        </p:txBody>
      </p:sp>
      <p:pic>
        <p:nvPicPr>
          <p:cNvPr id="3" name="Picture 2">
            <a:extLst>
              <a:ext uri="{FF2B5EF4-FFF2-40B4-BE49-F238E27FC236}">
                <a16:creationId xmlns:a16="http://schemas.microsoft.com/office/drawing/2014/main" id="{9A297440-4633-ED6D-71D9-D9E6540BD92C}"/>
              </a:ext>
            </a:extLst>
          </p:cNvPr>
          <p:cNvPicPr>
            <a:picLocks noChangeAspect="1"/>
          </p:cNvPicPr>
          <p:nvPr userDrawn="1"/>
        </p:nvPicPr>
        <p:blipFill>
          <a:blip r:embed="rId2"/>
          <a:srcRect l="20998" r="20998"/>
          <a:stretch/>
        </p:blipFill>
        <p:spPr>
          <a:xfrm>
            <a:off x="-1" y="8637"/>
            <a:ext cx="7090349" cy="6875869"/>
          </a:xfrm>
          <a:prstGeom prst="rect">
            <a:avLst/>
          </a:prstGeom>
        </p:spPr>
      </p:pic>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0" name="Title 1">
            <a:extLst>
              <a:ext uri="{FF2B5EF4-FFF2-40B4-BE49-F238E27FC236}">
                <a16:creationId xmlns:a16="http://schemas.microsoft.com/office/drawing/2014/main" id="{2DB81767-36B2-70D8-AD58-CA6CF93BE7F9}"/>
              </a:ext>
            </a:extLst>
          </p:cNvPr>
          <p:cNvSpPr>
            <a:spLocks noGrp="1"/>
          </p:cNvSpPr>
          <p:nvPr>
            <p:ph type="title"/>
          </p:nvPr>
        </p:nvSpPr>
        <p:spPr>
          <a:xfrm>
            <a:off x="7616139" y="1500946"/>
            <a:ext cx="4194862" cy="1434529"/>
          </a:xfrm>
        </p:spPr>
        <p:txBody>
          <a:bodyPr/>
          <a:lstStyle/>
          <a:p>
            <a:r>
              <a:rPr lang="en-US" dirty="0"/>
              <a:t>Click to edit Master title style</a:t>
            </a:r>
            <a:endParaRPr lang="en-IS" dirty="0"/>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7616139" y="3266135"/>
            <a:ext cx="4194862" cy="32395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3"/>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1391467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Half_Myndaglaera_Samthaettin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40230FC2-2805-3D4B-BEE6-D005A38ECF88}" type="datetime1">
              <a:rPr lang="en-US" smtClean="0"/>
              <a:t>5/8/2023</a:t>
            </a:fld>
            <a:endParaRPr lang="en-IS"/>
          </a:p>
        </p:txBody>
      </p:sp>
      <p:pic>
        <p:nvPicPr>
          <p:cNvPr id="3" name="Picture 2">
            <a:extLst>
              <a:ext uri="{FF2B5EF4-FFF2-40B4-BE49-F238E27FC236}">
                <a16:creationId xmlns:a16="http://schemas.microsoft.com/office/drawing/2014/main" id="{9A297440-4633-ED6D-71D9-D9E6540BD92C}"/>
              </a:ext>
            </a:extLst>
          </p:cNvPr>
          <p:cNvPicPr>
            <a:picLocks noChangeAspect="1"/>
          </p:cNvPicPr>
          <p:nvPr userDrawn="1"/>
        </p:nvPicPr>
        <p:blipFill>
          <a:blip r:embed="rId2"/>
          <a:srcRect l="20998" r="20998"/>
          <a:stretch/>
        </p:blipFill>
        <p:spPr>
          <a:xfrm>
            <a:off x="-1" y="8637"/>
            <a:ext cx="7090349" cy="6875869"/>
          </a:xfrm>
          <a:prstGeom prst="rect">
            <a:avLst/>
          </a:prstGeom>
        </p:spPr>
      </p:pic>
      <p:pic>
        <p:nvPicPr>
          <p:cNvPr id="11" name="Picture 10">
            <a:extLst>
              <a:ext uri="{FF2B5EF4-FFF2-40B4-BE49-F238E27FC236}">
                <a16:creationId xmlns:a16="http://schemas.microsoft.com/office/drawing/2014/main" id="{055CED31-15B4-C523-2B05-D217C3566DC9}"/>
              </a:ext>
            </a:extLst>
          </p:cNvPr>
          <p:cNvPicPr>
            <a:picLocks noChangeAspect="1"/>
          </p:cNvPicPr>
          <p:nvPr userDrawn="1"/>
        </p:nvPicPr>
        <p:blipFill rotWithShape="1">
          <a:blip r:embed="rId3"/>
          <a:srcRect l="20227" t="-1511" r="16707" b="-7217"/>
          <a:stretch/>
        </p:blipFill>
        <p:spPr>
          <a:xfrm>
            <a:off x="0" y="8637"/>
            <a:ext cx="7090349" cy="6875869"/>
          </a:xfrm>
          <a:prstGeom prst="rect">
            <a:avLst/>
          </a:prstGeom>
        </p:spPr>
      </p:pic>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0" name="Title 1">
            <a:extLst>
              <a:ext uri="{FF2B5EF4-FFF2-40B4-BE49-F238E27FC236}">
                <a16:creationId xmlns:a16="http://schemas.microsoft.com/office/drawing/2014/main" id="{2DB81767-36B2-70D8-AD58-CA6CF93BE7F9}"/>
              </a:ext>
            </a:extLst>
          </p:cNvPr>
          <p:cNvSpPr>
            <a:spLocks noGrp="1"/>
          </p:cNvSpPr>
          <p:nvPr>
            <p:ph type="title"/>
          </p:nvPr>
        </p:nvSpPr>
        <p:spPr>
          <a:xfrm>
            <a:off x="7616139" y="1500946"/>
            <a:ext cx="4194862" cy="1434529"/>
          </a:xfrm>
        </p:spPr>
        <p:txBody>
          <a:bodyPr/>
          <a:lstStyle/>
          <a:p>
            <a:r>
              <a:rPr lang="en-US" dirty="0"/>
              <a:t>Click to edit Master title style</a:t>
            </a:r>
            <a:endParaRPr lang="en-IS" dirty="0"/>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7616139" y="3266135"/>
            <a:ext cx="4194862" cy="32395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4"/>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3305026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Half_Myndaglaera_Throu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40230FC2-2805-3D4B-BEE6-D005A38ECF88}" type="datetime1">
              <a:rPr lang="en-US" smtClean="0"/>
              <a:t>5/8/2023</a:t>
            </a:fld>
            <a:endParaRPr lang="en-IS"/>
          </a:p>
        </p:txBody>
      </p:sp>
      <p:pic>
        <p:nvPicPr>
          <p:cNvPr id="3" name="Picture 2">
            <a:extLst>
              <a:ext uri="{FF2B5EF4-FFF2-40B4-BE49-F238E27FC236}">
                <a16:creationId xmlns:a16="http://schemas.microsoft.com/office/drawing/2014/main" id="{9A297440-4633-ED6D-71D9-D9E6540BD92C}"/>
              </a:ext>
            </a:extLst>
          </p:cNvPr>
          <p:cNvPicPr>
            <a:picLocks noChangeAspect="1"/>
          </p:cNvPicPr>
          <p:nvPr userDrawn="1"/>
        </p:nvPicPr>
        <p:blipFill>
          <a:blip r:embed="rId2"/>
          <a:srcRect l="20998" r="20998"/>
          <a:stretch/>
        </p:blipFill>
        <p:spPr>
          <a:xfrm>
            <a:off x="-1" y="8637"/>
            <a:ext cx="7090349" cy="6875869"/>
          </a:xfrm>
          <a:prstGeom prst="rect">
            <a:avLst/>
          </a:prstGeom>
        </p:spPr>
      </p:pic>
      <p:pic>
        <p:nvPicPr>
          <p:cNvPr id="11" name="Picture 10">
            <a:extLst>
              <a:ext uri="{FF2B5EF4-FFF2-40B4-BE49-F238E27FC236}">
                <a16:creationId xmlns:a16="http://schemas.microsoft.com/office/drawing/2014/main" id="{055CED31-15B4-C523-2B05-D217C3566DC9}"/>
              </a:ext>
            </a:extLst>
          </p:cNvPr>
          <p:cNvPicPr>
            <a:picLocks noChangeAspect="1"/>
          </p:cNvPicPr>
          <p:nvPr userDrawn="1"/>
        </p:nvPicPr>
        <p:blipFill>
          <a:blip r:embed="rId3"/>
          <a:srcRect l="20998" r="20998"/>
          <a:stretch/>
        </p:blipFill>
        <p:spPr>
          <a:xfrm>
            <a:off x="0" y="8637"/>
            <a:ext cx="7090349" cy="6875869"/>
          </a:xfrm>
          <a:prstGeom prst="rect">
            <a:avLst/>
          </a:prstGeom>
        </p:spPr>
      </p:pic>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0" name="Title 1">
            <a:extLst>
              <a:ext uri="{FF2B5EF4-FFF2-40B4-BE49-F238E27FC236}">
                <a16:creationId xmlns:a16="http://schemas.microsoft.com/office/drawing/2014/main" id="{2DB81767-36B2-70D8-AD58-CA6CF93BE7F9}"/>
              </a:ext>
            </a:extLst>
          </p:cNvPr>
          <p:cNvSpPr>
            <a:spLocks noGrp="1"/>
          </p:cNvSpPr>
          <p:nvPr>
            <p:ph type="title"/>
          </p:nvPr>
        </p:nvSpPr>
        <p:spPr>
          <a:xfrm>
            <a:off x="7616139" y="1500946"/>
            <a:ext cx="4194862" cy="1434529"/>
          </a:xfrm>
        </p:spPr>
        <p:txBody>
          <a:bodyPr/>
          <a:lstStyle/>
          <a:p>
            <a:r>
              <a:rPr lang="en-US" dirty="0"/>
              <a:t>Click to edit Master title style</a:t>
            </a:r>
            <a:endParaRPr lang="en-IS" dirty="0"/>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7616139" y="3266135"/>
            <a:ext cx="4194862" cy="32395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4"/>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3329374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il_Myndaglaera">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C64FC9FD-D638-8440-BFDA-9212F0D376B1}"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3" name="Picture Placeholder 2">
            <a:extLst>
              <a:ext uri="{FF2B5EF4-FFF2-40B4-BE49-F238E27FC236}">
                <a16:creationId xmlns:a16="http://schemas.microsoft.com/office/drawing/2014/main" id="{75BC0C31-8B14-4491-6CA6-7E30500170F1}"/>
              </a:ext>
            </a:extLst>
          </p:cNvPr>
          <p:cNvSpPr>
            <a:spLocks noGrp="1"/>
          </p:cNvSpPr>
          <p:nvPr>
            <p:ph type="pic" sz="quarter" idx="13"/>
          </p:nvPr>
        </p:nvSpPr>
        <p:spPr>
          <a:xfrm>
            <a:off x="0" y="1"/>
            <a:ext cx="12192000" cy="6858000"/>
          </a:xfrm>
        </p:spPr>
        <p:txBody>
          <a:bodyPr/>
          <a:lstStyle/>
          <a:p>
            <a:endParaRPr lang="en-IS" dirty="0"/>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2"/>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3619470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ikning_upplysing">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B5D4C81C-C56B-36CB-F8E9-91D7770FC913}"/>
              </a:ext>
            </a:extLst>
          </p:cNvPr>
          <p:cNvPicPr>
            <a:picLocks noChangeAspect="1"/>
          </p:cNvPicPr>
          <p:nvPr userDrawn="1"/>
        </p:nvPicPr>
        <p:blipFill>
          <a:blip r:embed="rId2"/>
          <a:stretch>
            <a:fillRect/>
          </a:stretch>
        </p:blipFill>
        <p:spPr>
          <a:xfrm>
            <a:off x="-1" y="0"/>
            <a:ext cx="12223767" cy="6875869"/>
          </a:xfrm>
          <a:prstGeom prst="rect">
            <a:avLst/>
          </a:prstGeom>
        </p:spPr>
      </p:pic>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66AA8ADD-3E72-1B44-984E-B5FEB107B9EE}"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3"/>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506842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ikning_Throun">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0D920109-17B1-50B8-371A-AE683E5B77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3AAE86F5-1C2A-8A49-A9D0-579F3B867811}"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3"/>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424845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Merki_An_Text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AD237A-26FF-8E29-DBEE-9C5674E02B74}"/>
              </a:ext>
            </a:extLst>
          </p:cNvPr>
          <p:cNvSpPr/>
          <p:nvPr userDrawn="1"/>
        </p:nvSpPr>
        <p:spPr>
          <a:xfrm>
            <a:off x="0" y="0"/>
            <a:ext cx="12192000" cy="6858000"/>
          </a:xfrm>
          <a:prstGeom prst="rect">
            <a:avLst/>
          </a:prstGeom>
          <a:solidFill>
            <a:srgbClr val="E4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3B61F250-7B5B-D440-A6F7-45B51CEEA596}"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11" name="Picture 10" descr="Logo&#10;&#10;Description automatically generated">
            <a:extLst>
              <a:ext uri="{FF2B5EF4-FFF2-40B4-BE49-F238E27FC236}">
                <a16:creationId xmlns:a16="http://schemas.microsoft.com/office/drawing/2014/main" id="{3EAABEA8-2D2C-2E33-8F8A-52ACB55E022A}"/>
              </a:ext>
            </a:extLst>
          </p:cNvPr>
          <p:cNvPicPr>
            <a:picLocks noChangeAspect="1"/>
          </p:cNvPicPr>
          <p:nvPr userDrawn="1"/>
        </p:nvPicPr>
        <p:blipFill rotWithShape="1">
          <a:blip r:embed="rId2"/>
          <a:srcRect t="25829"/>
          <a:stretch/>
        </p:blipFill>
        <p:spPr>
          <a:xfrm>
            <a:off x="1179368" y="1603096"/>
            <a:ext cx="9833264" cy="4102569"/>
          </a:xfrm>
          <a:prstGeom prst="rect">
            <a:avLst/>
          </a:prstGeom>
        </p:spPr>
      </p:pic>
    </p:spTree>
    <p:extLst>
      <p:ext uri="{BB962C8B-B14F-4D97-AF65-F5344CB8AC3E}">
        <p14:creationId xmlns:p14="http://schemas.microsoft.com/office/powerpoint/2010/main" val="2026090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ikning_Virkni">
    <p:spTree>
      <p:nvGrpSpPr>
        <p:cNvPr id="1" name=""/>
        <p:cNvGrpSpPr/>
        <p:nvPr/>
      </p:nvGrpSpPr>
      <p:grpSpPr>
        <a:xfrm>
          <a:off x="0" y="0"/>
          <a:ext cx="0" cy="0"/>
          <a:chOff x="0" y="0"/>
          <a:chExt cx="0" cy="0"/>
        </a:xfrm>
      </p:grpSpPr>
      <p:pic>
        <p:nvPicPr>
          <p:cNvPr id="11" name="Picture 10" descr="A picture containing diagram&#10;&#10;Description automatically generated">
            <a:extLst>
              <a:ext uri="{FF2B5EF4-FFF2-40B4-BE49-F238E27FC236}">
                <a16:creationId xmlns:a16="http://schemas.microsoft.com/office/drawing/2014/main" id="{2E7FDCC0-ECD8-44EC-59D3-EEAAFCF00A2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38539959-C43C-6B46-A896-D1860280A28B}"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3"/>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61119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ikning_Heimili">
    <p:spTree>
      <p:nvGrpSpPr>
        <p:cNvPr id="1" name=""/>
        <p:cNvGrpSpPr/>
        <p:nvPr/>
      </p:nvGrpSpPr>
      <p:grpSpPr>
        <a:xfrm>
          <a:off x="0" y="0"/>
          <a:ext cx="0" cy="0"/>
          <a:chOff x="0" y="0"/>
          <a:chExt cx="0" cy="0"/>
        </a:xfrm>
      </p:grpSpPr>
      <p:pic>
        <p:nvPicPr>
          <p:cNvPr id="9" name="Picture 8" descr="Diagram, engineering drawing&#10;&#10;Description automatically generated">
            <a:extLst>
              <a:ext uri="{FF2B5EF4-FFF2-40B4-BE49-F238E27FC236}">
                <a16:creationId xmlns:a16="http://schemas.microsoft.com/office/drawing/2014/main" id="{99CACBF3-CE70-269C-92D6-0F93FE4913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235F9CFC-A139-F945-8AE9-57098522BD70}"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3"/>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2757044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ikning_Samthaetting">
    <p:spTree>
      <p:nvGrpSpPr>
        <p:cNvPr id="1" name=""/>
        <p:cNvGrpSpPr/>
        <p:nvPr/>
      </p:nvGrpSpPr>
      <p:grpSpPr>
        <a:xfrm>
          <a:off x="0" y="0"/>
          <a:ext cx="0" cy="0"/>
          <a:chOff x="0" y="0"/>
          <a:chExt cx="0" cy="0"/>
        </a:xfrm>
      </p:grpSpPr>
      <p:pic>
        <p:nvPicPr>
          <p:cNvPr id="7" name="Picture 6" descr="A picture containing text, whiteboard&#10;&#10;Description automatically generated">
            <a:extLst>
              <a:ext uri="{FF2B5EF4-FFF2-40B4-BE49-F238E27FC236}">
                <a16:creationId xmlns:a16="http://schemas.microsoft.com/office/drawing/2014/main" id="{9FA03D69-4F4E-BE6C-C2DF-D08672CB2235}"/>
              </a:ext>
            </a:extLst>
          </p:cNvPr>
          <p:cNvPicPr>
            <a:picLocks noChangeAspect="1"/>
          </p:cNvPicPr>
          <p:nvPr userDrawn="1"/>
        </p:nvPicPr>
        <p:blipFill>
          <a:blip r:embed="rId2"/>
          <a:stretch>
            <a:fillRect/>
          </a:stretch>
        </p:blipFill>
        <p:spPr>
          <a:xfrm>
            <a:off x="-1" y="0"/>
            <a:ext cx="12223767" cy="6875869"/>
          </a:xfrm>
          <a:prstGeom prst="rect">
            <a:avLst/>
          </a:prstGeom>
        </p:spPr>
      </p:pic>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FAD4DC1C-B095-7F43-8E01-14DE18FD5254}"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2" name="Picture 1" descr="Logo, company name&#10;&#10;Description automatically generated">
            <a:extLst>
              <a:ext uri="{FF2B5EF4-FFF2-40B4-BE49-F238E27FC236}">
                <a16:creationId xmlns:a16="http://schemas.microsoft.com/office/drawing/2014/main" id="{485F18FE-89F3-1F59-245F-9443B0E02AF1}"/>
              </a:ext>
            </a:extLst>
          </p:cNvPr>
          <p:cNvPicPr>
            <a:picLocks noChangeAspect="1"/>
          </p:cNvPicPr>
          <p:nvPr userDrawn="1"/>
        </p:nvPicPr>
        <p:blipFill>
          <a:blip r:embed="rId3"/>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2411568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3439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Smelltu til að breyta stíl aðaltitils</a:t>
            </a:r>
            <a:endParaRPr lang="is-IS" dirty="0"/>
          </a:p>
        </p:txBody>
      </p:sp>
      <p:sp>
        <p:nvSpPr>
          <p:cNvPr id="9" name="Text Placeholder 2">
            <a:extLst>
              <a:ext uri="{FF2B5EF4-FFF2-40B4-BE49-F238E27FC236}">
                <a16:creationId xmlns:a16="http://schemas.microsoft.com/office/drawing/2014/main" id="{BC654881-B22C-4073-B3A7-F77EFE25A1A7}"/>
              </a:ext>
            </a:extLst>
          </p:cNvPr>
          <p:cNvSpPr>
            <a:spLocks noGrp="1"/>
          </p:cNvSpPr>
          <p:nvPr>
            <p:ph type="body" sz="quarter" idx="14"/>
          </p:nvPr>
        </p:nvSpPr>
        <p:spPr>
          <a:xfrm>
            <a:off x="2598738" y="2959200"/>
            <a:ext cx="8712200" cy="3312000"/>
          </a:xfrm>
        </p:spPr>
        <p:txBody>
          <a:bodyPr numCol="2" spcCol="324000"/>
          <a:lstStyle>
            <a:lvl1pPr marL="0" indent="0">
              <a:buFont typeface="Arial" panose="020B0604020202020204" pitchFamily="34" charset="0"/>
              <a:buChar char="​"/>
              <a:defRPr/>
            </a:lvl1pPr>
            <a:lvl5pPr marL="288000" indent="-288000">
              <a:buFont typeface="FiraGO Light" panose="020B0403050000020004" pitchFamily="34" charset="0"/>
              <a:buChar char="•"/>
              <a:defRPr/>
            </a:lvl5p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endParaRPr lang="is-IS" dirty="0"/>
          </a:p>
        </p:txBody>
      </p:sp>
      <p:sp>
        <p:nvSpPr>
          <p:cNvPr id="5" name="Date_GeneralDate" hidden="1"/>
          <p:cNvSpPr>
            <a:spLocks noGrp="1"/>
          </p:cNvSpPr>
          <p:nvPr>
            <p:ph type="dt" sz="half" idx="10"/>
          </p:nvPr>
        </p:nvSpPr>
        <p:spPr/>
        <p:txBody>
          <a:bodyPr/>
          <a:lstStyle/>
          <a:p>
            <a:fld id="{E354F8E4-414B-4C03-9950-64A563F49134}" type="datetime4">
              <a:rPr lang="is-IS" smtClean="0"/>
              <a:t>8. maí 2023</a:t>
            </a:fld>
            <a:endParaRPr lang="is-IS" dirty="0"/>
          </a:p>
        </p:txBody>
      </p:sp>
      <p:sp>
        <p:nvSpPr>
          <p:cNvPr id="6" name="FLD_PresentationTitle" hidden="1"/>
          <p:cNvSpPr>
            <a:spLocks noGrp="1"/>
          </p:cNvSpPr>
          <p:nvPr>
            <p:ph type="ftr" sz="quarter" idx="11"/>
          </p:nvPr>
        </p:nvSpPr>
        <p:spPr/>
        <p:txBody>
          <a:bodyPr/>
          <a:lstStyle/>
          <a:p>
            <a:endParaRPr lang="is-IS" dirty="0"/>
          </a:p>
        </p:txBody>
      </p:sp>
      <p:sp>
        <p:nvSpPr>
          <p:cNvPr id="7" name="Slide Number Placeholder 6" hidden="1"/>
          <p:cNvSpPr>
            <a:spLocks noGrp="1"/>
          </p:cNvSpPr>
          <p:nvPr>
            <p:ph type="sldNum" sz="quarter" idx="12"/>
          </p:nvPr>
        </p:nvSpPr>
        <p:spPr/>
        <p:txBody>
          <a:bodyPr/>
          <a:lstStyle/>
          <a:p>
            <a:fld id="{24C8C45C-947F-4981-8B3F-4F32E973C901}" type="slidenum">
              <a:rPr lang="is-IS" smtClean="0"/>
              <a:t>‹#›</a:t>
            </a:fld>
            <a:endParaRPr lang="is-IS" dirty="0"/>
          </a:p>
        </p:txBody>
      </p:sp>
    </p:spTree>
    <p:extLst>
      <p:ext uri="{BB962C8B-B14F-4D97-AF65-F5344CB8AC3E}">
        <p14:creationId xmlns:p14="http://schemas.microsoft.com/office/powerpoint/2010/main" val="359188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erki_An_Texta_RaduneytiLOG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AD237A-26FF-8E29-DBEE-9C5674E02B74}"/>
              </a:ext>
            </a:extLst>
          </p:cNvPr>
          <p:cNvSpPr/>
          <p:nvPr userDrawn="1"/>
        </p:nvSpPr>
        <p:spPr>
          <a:xfrm>
            <a:off x="0" y="0"/>
            <a:ext cx="12192000" cy="6858000"/>
          </a:xfrm>
          <a:prstGeom prst="rect">
            <a:avLst/>
          </a:prstGeom>
          <a:solidFill>
            <a:srgbClr val="E4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3D848FD1-B5AF-814A-847C-A5B30F89E7B4}"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11" name="Picture 10" descr="Logo&#10;&#10;Description automatically generated">
            <a:extLst>
              <a:ext uri="{FF2B5EF4-FFF2-40B4-BE49-F238E27FC236}">
                <a16:creationId xmlns:a16="http://schemas.microsoft.com/office/drawing/2014/main" id="{3EAABEA8-2D2C-2E33-8F8A-52ACB55E022A}"/>
              </a:ext>
            </a:extLst>
          </p:cNvPr>
          <p:cNvPicPr>
            <a:picLocks noChangeAspect="1"/>
          </p:cNvPicPr>
          <p:nvPr userDrawn="1"/>
        </p:nvPicPr>
        <p:blipFill rotWithShape="1">
          <a:blip r:embed="rId2"/>
          <a:srcRect t="25829"/>
          <a:stretch/>
        </p:blipFill>
        <p:spPr>
          <a:xfrm>
            <a:off x="1179368" y="1603096"/>
            <a:ext cx="9833264" cy="4102569"/>
          </a:xfrm>
          <a:prstGeom prst="rect">
            <a:avLst/>
          </a:prstGeom>
        </p:spPr>
      </p:pic>
      <p:sp>
        <p:nvSpPr>
          <p:cNvPr id="7" name="Rectangle 6">
            <a:extLst>
              <a:ext uri="{FF2B5EF4-FFF2-40B4-BE49-F238E27FC236}">
                <a16:creationId xmlns:a16="http://schemas.microsoft.com/office/drawing/2014/main" id="{24545EDD-F5F6-E37F-5760-D515A5646939}"/>
              </a:ext>
            </a:extLst>
          </p:cNvPr>
          <p:cNvSpPr/>
          <p:nvPr userDrawn="1"/>
        </p:nvSpPr>
        <p:spPr>
          <a:xfrm rot="10800000">
            <a:off x="-1" y="4618866"/>
            <a:ext cx="12192000" cy="1862918"/>
          </a:xfrm>
          <a:prstGeom prst="rect">
            <a:avLst/>
          </a:prstGeom>
          <a:gradFill flip="none" rotWithShape="1">
            <a:gsLst>
              <a:gs pos="0">
                <a:schemeClr val="bg1"/>
              </a:gs>
              <a:gs pos="53000">
                <a:schemeClr val="bg1">
                  <a:alpha val="50028"/>
                </a:schemeClr>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8" name="Rectangle 7">
            <a:extLst>
              <a:ext uri="{FF2B5EF4-FFF2-40B4-BE49-F238E27FC236}">
                <a16:creationId xmlns:a16="http://schemas.microsoft.com/office/drawing/2014/main" id="{0938EE06-726D-649B-85A0-BEE8BEFEEA5F}"/>
              </a:ext>
            </a:extLst>
          </p:cNvPr>
          <p:cNvSpPr/>
          <p:nvPr userDrawn="1"/>
        </p:nvSpPr>
        <p:spPr>
          <a:xfrm rot="10800000">
            <a:off x="-1" y="6456200"/>
            <a:ext cx="12192000" cy="40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2" name="Picture 1" descr="Text&#10;&#10;Description automatically generated with medium confidence">
            <a:extLst>
              <a:ext uri="{FF2B5EF4-FFF2-40B4-BE49-F238E27FC236}">
                <a16:creationId xmlns:a16="http://schemas.microsoft.com/office/drawing/2014/main" id="{2997BB52-85B2-F615-593D-03349A5835B3}"/>
              </a:ext>
            </a:extLst>
          </p:cNvPr>
          <p:cNvPicPr>
            <a:picLocks noChangeAspect="1"/>
          </p:cNvPicPr>
          <p:nvPr userDrawn="1"/>
        </p:nvPicPr>
        <p:blipFill>
          <a:blip r:embed="rId3"/>
          <a:stretch>
            <a:fillRect/>
          </a:stretch>
        </p:blipFill>
        <p:spPr>
          <a:xfrm>
            <a:off x="3546901" y="5420628"/>
            <a:ext cx="4622800" cy="1587500"/>
          </a:xfrm>
          <a:prstGeom prst="rect">
            <a:avLst/>
          </a:prstGeom>
        </p:spPr>
      </p:pic>
      <p:pic>
        <p:nvPicPr>
          <p:cNvPr id="3" name="Picture 2" descr="Text&#10;&#10;Description automatically generated">
            <a:extLst>
              <a:ext uri="{FF2B5EF4-FFF2-40B4-BE49-F238E27FC236}">
                <a16:creationId xmlns:a16="http://schemas.microsoft.com/office/drawing/2014/main" id="{B60E15E1-41F4-6E80-44A5-D07FE8350F91}"/>
              </a:ext>
            </a:extLst>
          </p:cNvPr>
          <p:cNvPicPr>
            <a:picLocks noChangeAspect="1"/>
          </p:cNvPicPr>
          <p:nvPr userDrawn="1"/>
        </p:nvPicPr>
        <p:blipFill>
          <a:blip r:embed="rId4"/>
          <a:stretch>
            <a:fillRect/>
          </a:stretch>
        </p:blipFill>
        <p:spPr>
          <a:xfrm>
            <a:off x="6968699" y="5434276"/>
            <a:ext cx="4622800" cy="1587500"/>
          </a:xfrm>
          <a:prstGeom prst="rect">
            <a:avLst/>
          </a:prstGeom>
        </p:spPr>
      </p:pic>
    </p:spTree>
    <p:extLst>
      <p:ext uri="{BB962C8B-B14F-4D97-AF65-F5344CB8AC3E}">
        <p14:creationId xmlns:p14="http://schemas.microsoft.com/office/powerpoint/2010/main" val="307591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erki_Texti_RaduneytiLOG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AD237A-26FF-8E29-DBEE-9C5674E02B74}"/>
              </a:ext>
            </a:extLst>
          </p:cNvPr>
          <p:cNvSpPr/>
          <p:nvPr userDrawn="1"/>
        </p:nvSpPr>
        <p:spPr>
          <a:xfrm>
            <a:off x="0" y="0"/>
            <a:ext cx="12192000" cy="6858000"/>
          </a:xfrm>
          <a:prstGeom prst="rect">
            <a:avLst/>
          </a:prstGeom>
          <a:solidFill>
            <a:srgbClr val="E4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2F83CA96-79F0-B248-8657-8D09D321BBC2}"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7" name="Rectangle 6">
            <a:extLst>
              <a:ext uri="{FF2B5EF4-FFF2-40B4-BE49-F238E27FC236}">
                <a16:creationId xmlns:a16="http://schemas.microsoft.com/office/drawing/2014/main" id="{24545EDD-F5F6-E37F-5760-D515A5646939}"/>
              </a:ext>
            </a:extLst>
          </p:cNvPr>
          <p:cNvSpPr/>
          <p:nvPr userDrawn="1"/>
        </p:nvSpPr>
        <p:spPr>
          <a:xfrm rot="10800000">
            <a:off x="-1" y="4618866"/>
            <a:ext cx="12192000" cy="1862918"/>
          </a:xfrm>
          <a:prstGeom prst="rect">
            <a:avLst/>
          </a:prstGeom>
          <a:gradFill flip="none" rotWithShape="1">
            <a:gsLst>
              <a:gs pos="0">
                <a:schemeClr val="bg1"/>
              </a:gs>
              <a:gs pos="53000">
                <a:schemeClr val="bg1">
                  <a:alpha val="50028"/>
                </a:schemeClr>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8" name="Rectangle 7">
            <a:extLst>
              <a:ext uri="{FF2B5EF4-FFF2-40B4-BE49-F238E27FC236}">
                <a16:creationId xmlns:a16="http://schemas.microsoft.com/office/drawing/2014/main" id="{0938EE06-726D-649B-85A0-BEE8BEFEEA5F}"/>
              </a:ext>
            </a:extLst>
          </p:cNvPr>
          <p:cNvSpPr/>
          <p:nvPr userDrawn="1"/>
        </p:nvSpPr>
        <p:spPr>
          <a:xfrm rot="10800000">
            <a:off x="-1" y="6456200"/>
            <a:ext cx="12192000" cy="40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2" name="Picture 1" descr="Text&#10;&#10;Description automatically generated with medium confidence">
            <a:extLst>
              <a:ext uri="{FF2B5EF4-FFF2-40B4-BE49-F238E27FC236}">
                <a16:creationId xmlns:a16="http://schemas.microsoft.com/office/drawing/2014/main" id="{2997BB52-85B2-F615-593D-03349A5835B3}"/>
              </a:ext>
            </a:extLst>
          </p:cNvPr>
          <p:cNvPicPr>
            <a:picLocks noChangeAspect="1"/>
          </p:cNvPicPr>
          <p:nvPr userDrawn="1"/>
        </p:nvPicPr>
        <p:blipFill>
          <a:blip r:embed="rId2"/>
          <a:stretch>
            <a:fillRect/>
          </a:stretch>
        </p:blipFill>
        <p:spPr>
          <a:xfrm>
            <a:off x="3546901" y="5420628"/>
            <a:ext cx="4622800" cy="1587500"/>
          </a:xfrm>
          <a:prstGeom prst="rect">
            <a:avLst/>
          </a:prstGeom>
        </p:spPr>
      </p:pic>
      <p:pic>
        <p:nvPicPr>
          <p:cNvPr id="3" name="Picture 2" descr="Text&#10;&#10;Description automatically generated">
            <a:extLst>
              <a:ext uri="{FF2B5EF4-FFF2-40B4-BE49-F238E27FC236}">
                <a16:creationId xmlns:a16="http://schemas.microsoft.com/office/drawing/2014/main" id="{B60E15E1-41F4-6E80-44A5-D07FE8350F91}"/>
              </a:ext>
            </a:extLst>
          </p:cNvPr>
          <p:cNvPicPr>
            <a:picLocks noChangeAspect="1"/>
          </p:cNvPicPr>
          <p:nvPr userDrawn="1"/>
        </p:nvPicPr>
        <p:blipFill>
          <a:blip r:embed="rId3"/>
          <a:stretch>
            <a:fillRect/>
          </a:stretch>
        </p:blipFill>
        <p:spPr>
          <a:xfrm>
            <a:off x="6968699" y="5434276"/>
            <a:ext cx="4622800" cy="1587500"/>
          </a:xfrm>
          <a:prstGeom prst="rect">
            <a:avLst/>
          </a:prstGeom>
        </p:spPr>
      </p:pic>
      <p:pic>
        <p:nvPicPr>
          <p:cNvPr id="9" name="Picture 8" descr="Logo&#10;&#10;Description automatically generated">
            <a:extLst>
              <a:ext uri="{FF2B5EF4-FFF2-40B4-BE49-F238E27FC236}">
                <a16:creationId xmlns:a16="http://schemas.microsoft.com/office/drawing/2014/main" id="{BE49297A-715C-9BFD-0C7A-3759F5888F7B}"/>
              </a:ext>
            </a:extLst>
          </p:cNvPr>
          <p:cNvPicPr>
            <a:picLocks noChangeAspect="1"/>
          </p:cNvPicPr>
          <p:nvPr userDrawn="1"/>
        </p:nvPicPr>
        <p:blipFill>
          <a:blip r:embed="rId4"/>
          <a:stretch>
            <a:fillRect/>
          </a:stretch>
        </p:blipFill>
        <p:spPr>
          <a:xfrm>
            <a:off x="1179368" y="450763"/>
            <a:ext cx="9833264" cy="5531211"/>
          </a:xfrm>
          <a:prstGeom prst="rect">
            <a:avLst/>
          </a:prstGeom>
        </p:spPr>
      </p:pic>
    </p:spTree>
    <p:extLst>
      <p:ext uri="{BB962C8B-B14F-4D97-AF65-F5344CB8AC3E}">
        <p14:creationId xmlns:p14="http://schemas.microsoft.com/office/powerpoint/2010/main" val="728901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FullColor_Kaflaglaera">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B464B9C-5E03-DD69-AE3D-FF6638E685F0}"/>
              </a:ext>
            </a:extLst>
          </p:cNvPr>
          <p:cNvPicPr>
            <a:picLocks noChangeAspect="1"/>
          </p:cNvPicPr>
          <p:nvPr userDrawn="1"/>
        </p:nvPicPr>
        <p:blipFill>
          <a:blip r:embed="rId2"/>
          <a:stretch>
            <a:fillRect/>
          </a:stretch>
        </p:blipFill>
        <p:spPr>
          <a:xfrm>
            <a:off x="-27552" y="0"/>
            <a:ext cx="12219552" cy="6873498"/>
          </a:xfrm>
          <a:prstGeom prst="rect">
            <a:avLst/>
          </a:prstGeom>
        </p:spPr>
      </p:pic>
      <p:sp>
        <p:nvSpPr>
          <p:cNvPr id="2" name="Title 1">
            <a:extLst>
              <a:ext uri="{FF2B5EF4-FFF2-40B4-BE49-F238E27FC236}">
                <a16:creationId xmlns:a16="http://schemas.microsoft.com/office/drawing/2014/main" id="{D7402738-AFB0-D6C2-6643-F42C308E9B70}"/>
              </a:ext>
            </a:extLst>
          </p:cNvPr>
          <p:cNvSpPr>
            <a:spLocks noGrp="1"/>
          </p:cNvSpPr>
          <p:nvPr>
            <p:ph type="ctrTitle"/>
          </p:nvPr>
        </p:nvSpPr>
        <p:spPr>
          <a:xfrm>
            <a:off x="3918611" y="1122363"/>
            <a:ext cx="7844756" cy="2387600"/>
          </a:xfrm>
        </p:spPr>
        <p:txBody>
          <a:bodyPr anchor="b"/>
          <a:lstStyle>
            <a:lvl1pPr algn="ctr">
              <a:defRPr sz="6000"/>
            </a:lvl1pPr>
          </a:lstStyle>
          <a:p>
            <a:r>
              <a:rPr lang="en-US"/>
              <a:t>Click to edit Master title style</a:t>
            </a:r>
            <a:endParaRPr lang="en-IS"/>
          </a:p>
        </p:txBody>
      </p:sp>
      <p:sp>
        <p:nvSpPr>
          <p:cNvPr id="3" name="Subtitle 2">
            <a:extLst>
              <a:ext uri="{FF2B5EF4-FFF2-40B4-BE49-F238E27FC236}">
                <a16:creationId xmlns:a16="http://schemas.microsoft.com/office/drawing/2014/main" id="{FEF4DB9D-A36F-1DE5-5489-47E32D085309}"/>
              </a:ext>
            </a:extLst>
          </p:cNvPr>
          <p:cNvSpPr>
            <a:spLocks noGrp="1"/>
          </p:cNvSpPr>
          <p:nvPr>
            <p:ph type="subTitle" idx="1"/>
          </p:nvPr>
        </p:nvSpPr>
        <p:spPr>
          <a:xfrm>
            <a:off x="3918611" y="3602038"/>
            <a:ext cx="7844756" cy="293791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S"/>
          </a:p>
        </p:txBody>
      </p:sp>
      <p:sp>
        <p:nvSpPr>
          <p:cNvPr id="4" name="Date Placeholder 3">
            <a:extLst>
              <a:ext uri="{FF2B5EF4-FFF2-40B4-BE49-F238E27FC236}">
                <a16:creationId xmlns:a16="http://schemas.microsoft.com/office/drawing/2014/main" id="{3694DED1-9F93-D48D-1292-2A2B424A11A2}"/>
              </a:ext>
            </a:extLst>
          </p:cNvPr>
          <p:cNvSpPr>
            <a:spLocks noGrp="1"/>
          </p:cNvSpPr>
          <p:nvPr>
            <p:ph type="dt" sz="half" idx="10"/>
          </p:nvPr>
        </p:nvSpPr>
        <p:spPr/>
        <p:txBody>
          <a:bodyPr/>
          <a:lstStyle/>
          <a:p>
            <a:fld id="{C77208BA-BF02-5740-9EA6-8AD3D60789F2}" type="datetime1">
              <a:rPr lang="en-US" smtClean="0"/>
              <a:t>5/8/2023</a:t>
            </a:fld>
            <a:endParaRPr lang="en-IS"/>
          </a:p>
        </p:txBody>
      </p:sp>
      <p:sp>
        <p:nvSpPr>
          <p:cNvPr id="5" name="Footer Placeholder 4">
            <a:extLst>
              <a:ext uri="{FF2B5EF4-FFF2-40B4-BE49-F238E27FC236}">
                <a16:creationId xmlns:a16="http://schemas.microsoft.com/office/drawing/2014/main" id="{512DFBCA-025A-D715-A490-F0A8ABF8F2E7}"/>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408BF239-FCE0-86D3-10DB-4E95DAA13607}"/>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13" name="Picture 12" descr="Logo, company name&#10;&#10;Description automatically generated">
            <a:extLst>
              <a:ext uri="{FF2B5EF4-FFF2-40B4-BE49-F238E27FC236}">
                <a16:creationId xmlns:a16="http://schemas.microsoft.com/office/drawing/2014/main" id="{2EB6EE1D-0496-2DF4-A0CD-2BBD33056B99}"/>
              </a:ext>
            </a:extLst>
          </p:cNvPr>
          <p:cNvPicPr>
            <a:picLocks noChangeAspect="1"/>
          </p:cNvPicPr>
          <p:nvPr userDrawn="1"/>
        </p:nvPicPr>
        <p:blipFill>
          <a:blip r:embed="rId3"/>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3782936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eginmal_Textaglaera">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6FCE0DC3-8DCC-4040-B43A-04426B378DAB}"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0" name="Title 1">
            <a:extLst>
              <a:ext uri="{FF2B5EF4-FFF2-40B4-BE49-F238E27FC236}">
                <a16:creationId xmlns:a16="http://schemas.microsoft.com/office/drawing/2014/main" id="{2DB81767-36B2-70D8-AD58-CA6CF93BE7F9}"/>
              </a:ext>
            </a:extLst>
          </p:cNvPr>
          <p:cNvSpPr>
            <a:spLocks noGrp="1"/>
          </p:cNvSpPr>
          <p:nvPr>
            <p:ph type="title"/>
          </p:nvPr>
        </p:nvSpPr>
        <p:spPr>
          <a:xfrm>
            <a:off x="3918611" y="886354"/>
            <a:ext cx="7892390" cy="1434529"/>
          </a:xfrm>
        </p:spPr>
        <p:txBody>
          <a:bodyPr/>
          <a:lstStyle/>
          <a:p>
            <a:r>
              <a:rPr lang="en-US" dirty="0"/>
              <a:t>Click to edit Master title style</a:t>
            </a:r>
            <a:endParaRPr lang="en-IS" dirty="0"/>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3918611" y="2866769"/>
            <a:ext cx="7892390" cy="3638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pic>
        <p:nvPicPr>
          <p:cNvPr id="2" name="Picture 1" descr="A picture containing text&#10;&#10;Description automatically generated">
            <a:extLst>
              <a:ext uri="{FF2B5EF4-FFF2-40B4-BE49-F238E27FC236}">
                <a16:creationId xmlns:a16="http://schemas.microsoft.com/office/drawing/2014/main" id="{940E61A6-D2B1-D6A4-30B6-EED0D25B8205}"/>
              </a:ext>
            </a:extLst>
          </p:cNvPr>
          <p:cNvPicPr>
            <a:picLocks noChangeAspect="1"/>
          </p:cNvPicPr>
          <p:nvPr userDrawn="1"/>
        </p:nvPicPr>
        <p:blipFill>
          <a:blip r:embed="rId2">
            <a:biLevel thresh="25000"/>
            <a:alphaModFix amt="35000"/>
          </a:blip>
          <a:stretch>
            <a:fillRect/>
          </a:stretch>
        </p:blipFill>
        <p:spPr>
          <a:xfrm>
            <a:off x="-27552" y="0"/>
            <a:ext cx="12219552" cy="6873498"/>
          </a:xfrm>
          <a:prstGeom prst="rect">
            <a:avLst/>
          </a:prstGeom>
        </p:spPr>
      </p:pic>
    </p:spTree>
    <p:extLst>
      <p:ext uri="{BB962C8B-B14F-4D97-AF65-F5344CB8AC3E}">
        <p14:creationId xmlns:p14="http://schemas.microsoft.com/office/powerpoint/2010/main" val="1783420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C58A-78E4-AC3A-C1EC-2162DCE970C2}"/>
              </a:ext>
            </a:extLst>
          </p:cNvPr>
          <p:cNvSpPr>
            <a:spLocks noGrp="1"/>
          </p:cNvSpPr>
          <p:nvPr>
            <p:ph type="title"/>
          </p:nvPr>
        </p:nvSpPr>
        <p:spPr>
          <a:xfrm>
            <a:off x="3918610" y="576263"/>
            <a:ext cx="7892389" cy="2852737"/>
          </a:xfrm>
        </p:spPr>
        <p:txBody>
          <a:bodyPr anchor="b"/>
          <a:lstStyle>
            <a:lvl1pPr>
              <a:defRPr sz="6000"/>
            </a:lvl1pPr>
          </a:lstStyle>
          <a:p>
            <a:r>
              <a:rPr lang="en-US" dirty="0"/>
              <a:t>Click to edit Master title style</a:t>
            </a:r>
            <a:endParaRPr lang="en-IS" dirty="0"/>
          </a:p>
        </p:txBody>
      </p:sp>
      <p:sp>
        <p:nvSpPr>
          <p:cNvPr id="3" name="Text Placeholder 2">
            <a:extLst>
              <a:ext uri="{FF2B5EF4-FFF2-40B4-BE49-F238E27FC236}">
                <a16:creationId xmlns:a16="http://schemas.microsoft.com/office/drawing/2014/main" id="{27FB6C30-3307-3C17-0A3A-1234CD2350DF}"/>
              </a:ext>
            </a:extLst>
          </p:cNvPr>
          <p:cNvSpPr>
            <a:spLocks noGrp="1"/>
          </p:cNvSpPr>
          <p:nvPr>
            <p:ph type="body" idx="1"/>
          </p:nvPr>
        </p:nvSpPr>
        <p:spPr>
          <a:xfrm>
            <a:off x="3918610" y="3724490"/>
            <a:ext cx="7892389" cy="285273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80084-6F6D-C671-A775-35192600696B}"/>
              </a:ext>
            </a:extLst>
          </p:cNvPr>
          <p:cNvSpPr>
            <a:spLocks noGrp="1"/>
          </p:cNvSpPr>
          <p:nvPr>
            <p:ph type="dt" sz="half" idx="10"/>
          </p:nvPr>
        </p:nvSpPr>
        <p:spPr/>
        <p:txBody>
          <a:bodyPr/>
          <a:lstStyle/>
          <a:p>
            <a:fld id="{77CF8399-CB48-9F4F-B50F-697532A33C38}" type="datetime1">
              <a:rPr lang="en-US" smtClean="0"/>
              <a:t>5/8/2023</a:t>
            </a:fld>
            <a:endParaRPr lang="en-IS"/>
          </a:p>
        </p:txBody>
      </p:sp>
      <p:sp>
        <p:nvSpPr>
          <p:cNvPr id="5" name="Footer Placeholder 4">
            <a:extLst>
              <a:ext uri="{FF2B5EF4-FFF2-40B4-BE49-F238E27FC236}">
                <a16:creationId xmlns:a16="http://schemas.microsoft.com/office/drawing/2014/main" id="{08E5C58A-ADCA-AF0A-E6FC-1C084ECBFCF7}"/>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770454C7-A631-875F-3DA6-D32532C87AE5}"/>
              </a:ext>
            </a:extLst>
          </p:cNvPr>
          <p:cNvSpPr>
            <a:spLocks noGrp="1"/>
          </p:cNvSpPr>
          <p:nvPr>
            <p:ph type="sldNum" sz="quarter" idx="12"/>
          </p:nvPr>
        </p:nvSpPr>
        <p:spPr/>
        <p:txBody>
          <a:bodyPr/>
          <a:lstStyle/>
          <a:p>
            <a:fld id="{F4EBEEC8-CD45-7545-9D19-C822EA81696B}" type="slidenum">
              <a:rPr lang="en-IS" smtClean="0"/>
              <a:t>‹#›</a:t>
            </a:fld>
            <a:endParaRPr lang="en-IS"/>
          </a:p>
        </p:txBody>
      </p:sp>
      <p:pic>
        <p:nvPicPr>
          <p:cNvPr id="7" name="Picture 6" descr="A picture containing text&#10;&#10;Description automatically generated">
            <a:extLst>
              <a:ext uri="{FF2B5EF4-FFF2-40B4-BE49-F238E27FC236}">
                <a16:creationId xmlns:a16="http://schemas.microsoft.com/office/drawing/2014/main" id="{9AC5DB0F-AE43-0784-1D6E-EAD860CD4850}"/>
              </a:ext>
            </a:extLst>
          </p:cNvPr>
          <p:cNvPicPr>
            <a:picLocks noChangeAspect="1"/>
          </p:cNvPicPr>
          <p:nvPr userDrawn="1"/>
        </p:nvPicPr>
        <p:blipFill>
          <a:blip r:embed="rId2">
            <a:biLevel thresh="25000"/>
            <a:alphaModFix amt="35000"/>
          </a:blip>
          <a:stretch>
            <a:fillRect/>
          </a:stretch>
        </p:blipFill>
        <p:spPr>
          <a:xfrm>
            <a:off x="-27552" y="0"/>
            <a:ext cx="12219552" cy="6873498"/>
          </a:xfrm>
          <a:prstGeom prst="rect">
            <a:avLst/>
          </a:prstGeom>
        </p:spPr>
      </p:pic>
    </p:spTree>
    <p:extLst>
      <p:ext uri="{BB962C8B-B14F-4D97-AF65-F5344CB8AC3E}">
        <p14:creationId xmlns:p14="http://schemas.microsoft.com/office/powerpoint/2010/main" val="145369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ynd_vinstri_text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3EF42F1F-B55F-F949-8C4F-CC9728F321A6}"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0" name="Title 1">
            <a:extLst>
              <a:ext uri="{FF2B5EF4-FFF2-40B4-BE49-F238E27FC236}">
                <a16:creationId xmlns:a16="http://schemas.microsoft.com/office/drawing/2014/main" id="{2DB81767-36B2-70D8-AD58-CA6CF93BE7F9}"/>
              </a:ext>
            </a:extLst>
          </p:cNvPr>
          <p:cNvSpPr>
            <a:spLocks noGrp="1"/>
          </p:cNvSpPr>
          <p:nvPr>
            <p:ph type="title"/>
          </p:nvPr>
        </p:nvSpPr>
        <p:spPr>
          <a:xfrm>
            <a:off x="8353761" y="1391478"/>
            <a:ext cx="3457239" cy="1543997"/>
          </a:xfrm>
        </p:spPr>
        <p:txBody>
          <a:bodyPr/>
          <a:lstStyle/>
          <a:p>
            <a:r>
              <a:rPr lang="en-US" dirty="0"/>
              <a:t>Click to edit Master title style</a:t>
            </a:r>
            <a:endParaRPr lang="en-IS" dirty="0"/>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8353761" y="3266135"/>
            <a:ext cx="3457239" cy="32395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3" name="Picture Placeholder 2">
            <a:extLst>
              <a:ext uri="{FF2B5EF4-FFF2-40B4-BE49-F238E27FC236}">
                <a16:creationId xmlns:a16="http://schemas.microsoft.com/office/drawing/2014/main" id="{75BC0C31-8B14-4491-6CA6-7E30500170F1}"/>
              </a:ext>
            </a:extLst>
          </p:cNvPr>
          <p:cNvSpPr>
            <a:spLocks noGrp="1"/>
          </p:cNvSpPr>
          <p:nvPr>
            <p:ph type="pic" sz="quarter" idx="13"/>
          </p:nvPr>
        </p:nvSpPr>
        <p:spPr>
          <a:xfrm>
            <a:off x="3918611" y="795130"/>
            <a:ext cx="4194176" cy="5710601"/>
          </a:xfrm>
        </p:spPr>
        <p:txBody>
          <a:bodyPr/>
          <a:lstStyle/>
          <a:p>
            <a:endParaRPr lang="en-IS"/>
          </a:p>
        </p:txBody>
      </p:sp>
      <p:pic>
        <p:nvPicPr>
          <p:cNvPr id="7" name="Picture 6" descr="A picture containing text&#10;&#10;Description automatically generated">
            <a:extLst>
              <a:ext uri="{FF2B5EF4-FFF2-40B4-BE49-F238E27FC236}">
                <a16:creationId xmlns:a16="http://schemas.microsoft.com/office/drawing/2014/main" id="{35D010C1-9A16-BF23-8CEA-DEF7C148CF3C}"/>
              </a:ext>
            </a:extLst>
          </p:cNvPr>
          <p:cNvPicPr>
            <a:picLocks noChangeAspect="1"/>
          </p:cNvPicPr>
          <p:nvPr userDrawn="1"/>
        </p:nvPicPr>
        <p:blipFill>
          <a:blip r:embed="rId2">
            <a:biLevel thresh="25000"/>
            <a:alphaModFix amt="35000"/>
          </a:blip>
          <a:stretch>
            <a:fillRect/>
          </a:stretch>
        </p:blipFill>
        <p:spPr>
          <a:xfrm>
            <a:off x="-27552" y="-15498"/>
            <a:ext cx="12219552" cy="6873498"/>
          </a:xfrm>
          <a:prstGeom prst="rect">
            <a:avLst/>
          </a:prstGeom>
        </p:spPr>
      </p:pic>
    </p:spTree>
    <p:extLst>
      <p:ext uri="{BB962C8B-B14F-4D97-AF65-F5344CB8AC3E}">
        <p14:creationId xmlns:p14="http://schemas.microsoft.com/office/powerpoint/2010/main" val="2326827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Mynd_sto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0A6CC7-37EC-86E3-4F72-1A828396D873}"/>
              </a:ext>
            </a:extLst>
          </p:cNvPr>
          <p:cNvSpPr>
            <a:spLocks noGrp="1"/>
          </p:cNvSpPr>
          <p:nvPr>
            <p:ph type="dt" sz="half" idx="10"/>
          </p:nvPr>
        </p:nvSpPr>
        <p:spPr/>
        <p:txBody>
          <a:bodyPr/>
          <a:lstStyle/>
          <a:p>
            <a:fld id="{C91ECEB2-A17F-DA45-8AC5-F6DC4C2D5BA0}" type="datetime1">
              <a:rPr lang="en-US" smtClean="0"/>
              <a:t>5/8/2023</a:t>
            </a:fld>
            <a:endParaRPr lang="en-IS"/>
          </a:p>
        </p:txBody>
      </p:sp>
      <p:sp>
        <p:nvSpPr>
          <p:cNvPr id="5" name="Footer Placeholder 4">
            <a:extLst>
              <a:ext uri="{FF2B5EF4-FFF2-40B4-BE49-F238E27FC236}">
                <a16:creationId xmlns:a16="http://schemas.microsoft.com/office/drawing/2014/main" id="{86A816F5-0498-08E4-D9DE-7445DED251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65A3665E-5752-E4EE-C393-D01AA7ECC31E}"/>
              </a:ext>
            </a:extLst>
          </p:cNvPr>
          <p:cNvSpPr>
            <a:spLocks noGrp="1"/>
          </p:cNvSpPr>
          <p:nvPr>
            <p:ph type="sldNum" sz="quarter" idx="12"/>
          </p:nvPr>
        </p:nvSpPr>
        <p:spPr/>
        <p:txBody>
          <a:bodyPr/>
          <a:lstStyle/>
          <a:p>
            <a:fld id="{F4EBEEC8-CD45-7545-9D19-C822EA81696B}" type="slidenum">
              <a:rPr lang="en-IS" smtClean="0"/>
              <a:t>‹#›</a:t>
            </a:fld>
            <a:endParaRPr lang="en-IS"/>
          </a:p>
        </p:txBody>
      </p:sp>
      <p:sp>
        <p:nvSpPr>
          <p:cNvPr id="12" name="Content Placeholder 2">
            <a:extLst>
              <a:ext uri="{FF2B5EF4-FFF2-40B4-BE49-F238E27FC236}">
                <a16:creationId xmlns:a16="http://schemas.microsoft.com/office/drawing/2014/main" id="{B7F4E02B-1A0F-EB4A-EC8C-BB5B972B8E02}"/>
              </a:ext>
            </a:extLst>
          </p:cNvPr>
          <p:cNvSpPr>
            <a:spLocks noGrp="1"/>
          </p:cNvSpPr>
          <p:nvPr>
            <p:ph idx="1"/>
          </p:nvPr>
        </p:nvSpPr>
        <p:spPr>
          <a:xfrm>
            <a:off x="3841692" y="5516545"/>
            <a:ext cx="7969309" cy="98918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pic>
        <p:nvPicPr>
          <p:cNvPr id="2" name="Picture 1" descr="A picture containing text&#10;&#10;Description automatically generated">
            <a:extLst>
              <a:ext uri="{FF2B5EF4-FFF2-40B4-BE49-F238E27FC236}">
                <a16:creationId xmlns:a16="http://schemas.microsoft.com/office/drawing/2014/main" id="{B1ECACB3-6BB2-B4A7-E00A-3AF89A8500A2}"/>
              </a:ext>
            </a:extLst>
          </p:cNvPr>
          <p:cNvPicPr>
            <a:picLocks noChangeAspect="1"/>
          </p:cNvPicPr>
          <p:nvPr userDrawn="1"/>
        </p:nvPicPr>
        <p:blipFill>
          <a:blip r:embed="rId2">
            <a:biLevel thresh="25000"/>
            <a:alphaModFix amt="35000"/>
          </a:blip>
          <a:stretch>
            <a:fillRect/>
          </a:stretch>
        </p:blipFill>
        <p:spPr>
          <a:xfrm>
            <a:off x="-27552" y="0"/>
            <a:ext cx="12219552" cy="6873498"/>
          </a:xfrm>
          <a:prstGeom prst="rect">
            <a:avLst/>
          </a:prstGeom>
        </p:spPr>
      </p:pic>
      <p:sp>
        <p:nvSpPr>
          <p:cNvPr id="3" name="Picture Placeholder 2">
            <a:extLst>
              <a:ext uri="{FF2B5EF4-FFF2-40B4-BE49-F238E27FC236}">
                <a16:creationId xmlns:a16="http://schemas.microsoft.com/office/drawing/2014/main" id="{75BC0C31-8B14-4491-6CA6-7E30500170F1}"/>
              </a:ext>
            </a:extLst>
          </p:cNvPr>
          <p:cNvSpPr>
            <a:spLocks noGrp="1"/>
          </p:cNvSpPr>
          <p:nvPr>
            <p:ph type="pic" sz="quarter" idx="13"/>
          </p:nvPr>
        </p:nvSpPr>
        <p:spPr>
          <a:xfrm>
            <a:off x="3918611" y="773723"/>
            <a:ext cx="7892390" cy="4539310"/>
          </a:xfrm>
        </p:spPr>
        <p:txBody>
          <a:bodyPr/>
          <a:lstStyle/>
          <a:p>
            <a:endParaRPr lang="en-IS" dirty="0"/>
          </a:p>
        </p:txBody>
      </p:sp>
    </p:spTree>
    <p:extLst>
      <p:ext uri="{BB962C8B-B14F-4D97-AF65-F5344CB8AC3E}">
        <p14:creationId xmlns:p14="http://schemas.microsoft.com/office/powerpoint/2010/main" val="3033181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DED">
            <a:alpha val="85018"/>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84FA3-DC54-AFFE-46ED-4376B20196DF}"/>
              </a:ext>
            </a:extLst>
          </p:cNvPr>
          <p:cNvSpPr>
            <a:spLocks noGrp="1"/>
          </p:cNvSpPr>
          <p:nvPr>
            <p:ph type="title"/>
          </p:nvPr>
        </p:nvSpPr>
        <p:spPr>
          <a:xfrm>
            <a:off x="3918611" y="886354"/>
            <a:ext cx="7892390" cy="1434529"/>
          </a:xfrm>
          <a:prstGeom prst="rect">
            <a:avLst/>
          </a:prstGeom>
        </p:spPr>
        <p:txBody>
          <a:bodyPr vert="horz" lIns="91440" tIns="45720" rIns="91440" bIns="45720" rtlCol="0" anchor="b">
            <a:normAutofit/>
          </a:bodyPr>
          <a:lstStyle/>
          <a:p>
            <a:r>
              <a:rPr lang="en-US" dirty="0"/>
              <a:t>Click to edit Master title style</a:t>
            </a:r>
            <a:endParaRPr lang="en-IS" dirty="0"/>
          </a:p>
        </p:txBody>
      </p:sp>
      <p:sp>
        <p:nvSpPr>
          <p:cNvPr id="3" name="Text Placeholder 2">
            <a:extLst>
              <a:ext uri="{FF2B5EF4-FFF2-40B4-BE49-F238E27FC236}">
                <a16:creationId xmlns:a16="http://schemas.microsoft.com/office/drawing/2014/main" id="{6D95A920-5F95-6BF3-AAFD-7D93ACA2604F}"/>
              </a:ext>
            </a:extLst>
          </p:cNvPr>
          <p:cNvSpPr>
            <a:spLocks noGrp="1"/>
          </p:cNvSpPr>
          <p:nvPr>
            <p:ph type="body" idx="1"/>
          </p:nvPr>
        </p:nvSpPr>
        <p:spPr>
          <a:xfrm>
            <a:off x="3918611" y="2866769"/>
            <a:ext cx="7892390" cy="28544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S" dirty="0"/>
          </a:p>
        </p:txBody>
      </p:sp>
      <p:sp>
        <p:nvSpPr>
          <p:cNvPr id="4" name="Date Placeholder 3">
            <a:extLst>
              <a:ext uri="{FF2B5EF4-FFF2-40B4-BE49-F238E27FC236}">
                <a16:creationId xmlns:a16="http://schemas.microsoft.com/office/drawing/2014/main" id="{3E53FA65-0540-025F-F6F4-4B4F00F42A2C}"/>
              </a:ext>
            </a:extLst>
          </p:cNvPr>
          <p:cNvSpPr>
            <a:spLocks noGrp="1"/>
          </p:cNvSpPr>
          <p:nvPr>
            <p:ph type="dt" sz="half" idx="2"/>
          </p:nvPr>
        </p:nvSpPr>
        <p:spPr>
          <a:xfrm>
            <a:off x="7616139" y="85639"/>
            <a:ext cx="1725569"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fld id="{67804C54-FC05-7A47-A51E-24C12470DF87}" type="datetime1">
              <a:rPr lang="en-US" smtClean="0"/>
              <a:t>5/8/2023</a:t>
            </a:fld>
            <a:endParaRPr lang="en-IS"/>
          </a:p>
        </p:txBody>
      </p:sp>
      <p:sp>
        <p:nvSpPr>
          <p:cNvPr id="5" name="Footer Placeholder 4">
            <a:extLst>
              <a:ext uri="{FF2B5EF4-FFF2-40B4-BE49-F238E27FC236}">
                <a16:creationId xmlns:a16="http://schemas.microsoft.com/office/drawing/2014/main" id="{95EB5D5A-3BA2-3597-650D-975005903964}"/>
              </a:ext>
            </a:extLst>
          </p:cNvPr>
          <p:cNvSpPr>
            <a:spLocks noGrp="1"/>
          </p:cNvSpPr>
          <p:nvPr>
            <p:ph type="ftr" sz="quarter" idx="3"/>
          </p:nvPr>
        </p:nvSpPr>
        <p:spPr>
          <a:xfrm>
            <a:off x="3918611" y="85639"/>
            <a:ext cx="3171738"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endParaRPr lang="en-IS" dirty="0"/>
          </a:p>
        </p:txBody>
      </p:sp>
      <p:sp>
        <p:nvSpPr>
          <p:cNvPr id="6" name="Slide Number Placeholder 5">
            <a:extLst>
              <a:ext uri="{FF2B5EF4-FFF2-40B4-BE49-F238E27FC236}">
                <a16:creationId xmlns:a16="http://schemas.microsoft.com/office/drawing/2014/main" id="{3A0FD525-B5D5-7B2F-30CC-935E18A71940}"/>
              </a:ext>
            </a:extLst>
          </p:cNvPr>
          <p:cNvSpPr>
            <a:spLocks noGrp="1"/>
          </p:cNvSpPr>
          <p:nvPr>
            <p:ph type="sldNum" sz="quarter" idx="4"/>
          </p:nvPr>
        </p:nvSpPr>
        <p:spPr>
          <a:xfrm>
            <a:off x="10359339" y="85638"/>
            <a:ext cx="1451662"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fld id="{F4EBEEC8-CD45-7545-9D19-C822EA81696B}" type="slidenum">
              <a:rPr lang="en-IS" smtClean="0"/>
              <a:pPr/>
              <a:t>‹#›</a:t>
            </a:fld>
            <a:endParaRPr lang="en-IS"/>
          </a:p>
        </p:txBody>
      </p:sp>
      <p:pic>
        <p:nvPicPr>
          <p:cNvPr id="10" name="Picture 9" descr="Logo, company name&#10;&#10;Description automatically generated">
            <a:extLst>
              <a:ext uri="{FF2B5EF4-FFF2-40B4-BE49-F238E27FC236}">
                <a16:creationId xmlns:a16="http://schemas.microsoft.com/office/drawing/2014/main" id="{C238ED10-DCB7-7E48-E71C-00F45B828F29}"/>
              </a:ext>
            </a:extLst>
          </p:cNvPr>
          <p:cNvPicPr>
            <a:picLocks noChangeAspect="1"/>
          </p:cNvPicPr>
          <p:nvPr userDrawn="1"/>
        </p:nvPicPr>
        <p:blipFill>
          <a:blip r:embed="rId26"/>
          <a:stretch>
            <a:fillRect/>
          </a:stretch>
        </p:blipFill>
        <p:spPr>
          <a:xfrm>
            <a:off x="89940" y="5572849"/>
            <a:ext cx="2316480" cy="1303020"/>
          </a:xfrm>
          <a:prstGeom prst="rect">
            <a:avLst/>
          </a:prstGeom>
        </p:spPr>
      </p:pic>
    </p:spTree>
    <p:extLst>
      <p:ext uri="{BB962C8B-B14F-4D97-AF65-F5344CB8AC3E}">
        <p14:creationId xmlns:p14="http://schemas.microsoft.com/office/powerpoint/2010/main" val="325061863"/>
      </p:ext>
    </p:extLst>
  </p:cSld>
  <p:clrMap bg1="lt1" tx1="dk1" bg2="lt2" tx2="dk2" accent1="accent1" accent2="accent2" accent3="accent3" accent4="accent4" accent5="accent5" accent6="accent6" hlink="hlink" folHlink="folHlink"/>
  <p:sldLayoutIdLst>
    <p:sldLayoutId id="2147483666" r:id="rId1"/>
    <p:sldLayoutId id="2147483686" r:id="rId2"/>
    <p:sldLayoutId id="2147483667" r:id="rId3"/>
    <p:sldLayoutId id="2147483685" r:id="rId4"/>
    <p:sldLayoutId id="2147483649" r:id="rId5"/>
    <p:sldLayoutId id="2147483669" r:id="rId6"/>
    <p:sldLayoutId id="2147483651" r:id="rId7"/>
    <p:sldLayoutId id="2147483670" r:id="rId8"/>
    <p:sldLayoutId id="2147483671" r:id="rId9"/>
    <p:sldLayoutId id="2147483672" r:id="rId10"/>
    <p:sldLayoutId id="2147483664" r:id="rId11"/>
    <p:sldLayoutId id="2147483680" r:id="rId12"/>
    <p:sldLayoutId id="2147483681" r:id="rId13"/>
    <p:sldLayoutId id="2147483682" r:id="rId14"/>
    <p:sldLayoutId id="2147483683" r:id="rId15"/>
    <p:sldLayoutId id="2147483687" r:id="rId16"/>
    <p:sldLayoutId id="2147483665" r:id="rId17"/>
    <p:sldLayoutId id="2147483675" r:id="rId18"/>
    <p:sldLayoutId id="2147483678" r:id="rId19"/>
    <p:sldLayoutId id="2147483677" r:id="rId20"/>
    <p:sldLayoutId id="2147483679" r:id="rId21"/>
    <p:sldLayoutId id="2147483676" r:id="rId22"/>
    <p:sldLayoutId id="2147483688" r:id="rId23"/>
    <p:sldLayoutId id="2147483691" r:id="rId24"/>
  </p:sldLayoutIdLst>
  <p:hf hdr="0"/>
  <p:txStyles>
    <p:titleStyle>
      <a:lvl1pPr algn="l" defTabSz="914400" rtl="0" eaLnBrk="1" latinLnBrk="0" hangingPunct="1">
        <a:lnSpc>
          <a:spcPct val="90000"/>
        </a:lnSpc>
        <a:spcBef>
          <a:spcPct val="0"/>
        </a:spcBef>
        <a:buNone/>
        <a:defRPr sz="4400" b="1"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457200" indent="-457200" algn="l" defTabSz="914400" rtl="0" eaLnBrk="1" latinLnBrk="0" hangingPunct="1">
        <a:lnSpc>
          <a:spcPct val="90000"/>
        </a:lnSpc>
        <a:spcBef>
          <a:spcPts val="1000"/>
        </a:spcBef>
        <a:buClr>
          <a:schemeClr val="tx1">
            <a:lumMod val="75000"/>
            <a:lumOff val="25000"/>
          </a:schemeClr>
        </a:buClr>
        <a:buSzPct val="100000"/>
        <a:buFont typeface="System Font Regular"/>
        <a:buChar char="•"/>
        <a:defRPr sz="28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800100" indent="-342900" algn="l" defTabSz="914400" rtl="0" eaLnBrk="1" latinLnBrk="0" hangingPunct="1">
        <a:lnSpc>
          <a:spcPct val="90000"/>
        </a:lnSpc>
        <a:spcBef>
          <a:spcPts val="500"/>
        </a:spcBef>
        <a:buClr>
          <a:schemeClr val="tx1">
            <a:lumMod val="75000"/>
            <a:lumOff val="25000"/>
          </a:schemeClr>
        </a:buClr>
        <a:buSzPct val="100000"/>
        <a:buFont typeface="System Font Regular"/>
        <a:buChar char="•"/>
        <a:defRPr sz="24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257300" indent="-342900" algn="l" defTabSz="914400" rtl="0" eaLnBrk="1" latinLnBrk="0" hangingPunct="1">
        <a:lnSpc>
          <a:spcPct val="90000"/>
        </a:lnSpc>
        <a:spcBef>
          <a:spcPts val="500"/>
        </a:spcBef>
        <a:buClr>
          <a:schemeClr val="tx1">
            <a:lumMod val="75000"/>
            <a:lumOff val="25000"/>
          </a:schemeClr>
        </a:buClr>
        <a:buSzPct val="100000"/>
        <a:buFont typeface="System Font Regular"/>
        <a:buChar char="•"/>
        <a:defRPr sz="20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57350" indent="-285750" algn="l" defTabSz="914400" rtl="0" eaLnBrk="1" latinLnBrk="0" hangingPunct="1">
        <a:lnSpc>
          <a:spcPct val="90000"/>
        </a:lnSpc>
        <a:spcBef>
          <a:spcPts val="500"/>
        </a:spcBef>
        <a:buClr>
          <a:schemeClr val="tx1">
            <a:lumMod val="75000"/>
            <a:lumOff val="25000"/>
          </a:schemeClr>
        </a:buClr>
        <a:buSzPct val="100000"/>
        <a:buFont typeface="System Font Regular"/>
        <a:buChar char="•"/>
        <a:defRPr sz="18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114550" indent="-285750" algn="l" defTabSz="914400" rtl="0" eaLnBrk="1" latinLnBrk="0" hangingPunct="1">
        <a:lnSpc>
          <a:spcPct val="90000"/>
        </a:lnSpc>
        <a:spcBef>
          <a:spcPts val="500"/>
        </a:spcBef>
        <a:buClr>
          <a:schemeClr val="tx1">
            <a:lumMod val="75000"/>
            <a:lumOff val="25000"/>
          </a:schemeClr>
        </a:buClr>
        <a:buSzPct val="100000"/>
        <a:buFont typeface="System Font Regular"/>
        <a:buChar char="•"/>
        <a:defRPr sz="18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D1B852-E79A-2D8E-BFA0-FE9BEFA91C42}"/>
              </a:ext>
            </a:extLst>
          </p:cNvPr>
          <p:cNvSpPr>
            <a:spLocks noGrp="1"/>
          </p:cNvSpPr>
          <p:nvPr>
            <p:ph type="ftr" sz="quarter" idx="11"/>
          </p:nvPr>
        </p:nvSpPr>
        <p:spPr>
          <a:xfrm>
            <a:off x="0" y="0"/>
            <a:ext cx="6336146" cy="1059952"/>
          </a:xfrm>
        </p:spPr>
        <p:txBody>
          <a:bodyPr/>
          <a:lstStyle/>
          <a:p>
            <a:r>
              <a:rPr lang="is-IS" sz="1800" b="1" dirty="0">
                <a:latin typeface="Helvetica Neue" panose="02000503000000020004" pitchFamily="2" charset="0"/>
              </a:rPr>
              <a:t>Ólafur Þór Gunnarsson, </a:t>
            </a:r>
          </a:p>
          <a:p>
            <a:r>
              <a:rPr lang="is-IS" sz="1800" b="1" dirty="0">
                <a:latin typeface="Helvetica Neue" panose="02000503000000020004" pitchFamily="2" charset="0"/>
              </a:rPr>
              <a:t>formaður verkefnastjórnar</a:t>
            </a:r>
            <a:endParaRPr lang="en-IS" sz="1800" b="1" dirty="0">
              <a:latin typeface="Helvetica Neue" panose="02000503000000020004" pitchFamily="2" charset="0"/>
            </a:endParaRPr>
          </a:p>
        </p:txBody>
      </p:sp>
      <p:sp>
        <p:nvSpPr>
          <p:cNvPr id="4" name="Textarammi 3">
            <a:extLst>
              <a:ext uri="{FF2B5EF4-FFF2-40B4-BE49-F238E27FC236}">
                <a16:creationId xmlns:a16="http://schemas.microsoft.com/office/drawing/2014/main" id="{2F64A0C8-6C53-4A8C-9CCC-24E91A3DEDDC}"/>
              </a:ext>
            </a:extLst>
          </p:cNvPr>
          <p:cNvSpPr txBox="1"/>
          <p:nvPr/>
        </p:nvSpPr>
        <p:spPr>
          <a:xfrm>
            <a:off x="6096000" y="5104366"/>
            <a:ext cx="5966691" cy="430887"/>
          </a:xfrm>
          <a:prstGeom prst="rect">
            <a:avLst/>
          </a:prstGeom>
          <a:noFill/>
        </p:spPr>
        <p:txBody>
          <a:bodyPr wrap="square" rtlCol="0">
            <a:spAutoFit/>
          </a:bodyPr>
          <a:lstStyle/>
          <a:p>
            <a:r>
              <a:rPr lang="is-IS" sz="2200" b="1" dirty="0">
                <a:latin typeface="Helvetica Neue" panose="02000503000000020004" pitchFamily="2" charset="0"/>
              </a:rPr>
              <a:t>Landsfundur LEB, 9.maí 2023</a:t>
            </a:r>
            <a:endParaRPr lang="LID4096" sz="2200" b="1" dirty="0">
              <a:latin typeface="Helvetica Neue" panose="02000503000000020004" pitchFamily="2" charset="0"/>
            </a:endParaRPr>
          </a:p>
        </p:txBody>
      </p:sp>
    </p:spTree>
    <p:extLst>
      <p:ext uri="{BB962C8B-B14F-4D97-AF65-F5344CB8AC3E}">
        <p14:creationId xmlns:p14="http://schemas.microsoft.com/office/powerpoint/2010/main" val="2043394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irtitill 2">
            <a:extLst>
              <a:ext uri="{FF2B5EF4-FFF2-40B4-BE49-F238E27FC236}">
                <a16:creationId xmlns:a16="http://schemas.microsoft.com/office/drawing/2014/main" id="{071BBC38-1E40-4318-B4F0-C9496FDD4BA9}"/>
              </a:ext>
            </a:extLst>
          </p:cNvPr>
          <p:cNvSpPr>
            <a:spLocks noGrp="1"/>
          </p:cNvSpPr>
          <p:nvPr>
            <p:ph type="subTitle" idx="1"/>
          </p:nvPr>
        </p:nvSpPr>
        <p:spPr>
          <a:xfrm>
            <a:off x="3277480" y="458571"/>
            <a:ext cx="7844756" cy="5940858"/>
          </a:xfrm>
        </p:spPr>
        <p:txBody>
          <a:bodyPr>
            <a:normAutofit/>
          </a:bodyPr>
          <a:lstStyle/>
          <a:p>
            <a:pPr algn="just"/>
            <a:endParaRPr lang="is-IS" sz="2800" dirty="0"/>
          </a:p>
          <a:p>
            <a:pPr algn="just"/>
            <a:endParaRPr lang="is-IS" sz="2800" dirty="0"/>
          </a:p>
          <a:p>
            <a:pPr algn="just"/>
            <a:r>
              <a:rPr lang="is-IS" sz="4000" b="1" dirty="0">
                <a:solidFill>
                  <a:srgbClr val="73AA9B"/>
                </a:solidFill>
                <a:latin typeface="+mn-lt"/>
                <a:ea typeface="+mn-ea"/>
                <a:cs typeface="+mn-cs"/>
              </a:rPr>
              <a:t>„…og stórbættan aðgang að ráðgjöf og upplýsingum um þjónustu fyrir eldra fólk“ </a:t>
            </a:r>
          </a:p>
          <a:p>
            <a:pPr algn="just"/>
            <a:endParaRPr lang="is-IS" sz="4000" b="1" dirty="0">
              <a:solidFill>
                <a:srgbClr val="73AA9B"/>
              </a:solidFill>
              <a:latin typeface="+mn-lt"/>
              <a:ea typeface="+mn-ea"/>
              <a:cs typeface="+mn-cs"/>
            </a:endParaRPr>
          </a:p>
          <a:p>
            <a:pPr algn="just"/>
            <a:r>
              <a:rPr lang="is-IS" sz="2800" dirty="0"/>
              <a:t>Allar aðgerðir miða að því að tryggja virkara og heilsuhraustara eldra fólki þjónustu sem stuðlar að því að sem flest þeirra séu þátttakendur í samfélaginu – sem allra lengst.</a:t>
            </a:r>
          </a:p>
          <a:p>
            <a:endParaRPr lang="LID4096" dirty="0"/>
          </a:p>
        </p:txBody>
      </p:sp>
    </p:spTree>
    <p:extLst>
      <p:ext uri="{BB962C8B-B14F-4D97-AF65-F5344CB8AC3E}">
        <p14:creationId xmlns:p14="http://schemas.microsoft.com/office/powerpoint/2010/main" val="3089962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0EE6F6-39BC-B7EC-F96F-5DAA92DAA7EC}"/>
              </a:ext>
            </a:extLst>
          </p:cNvPr>
          <p:cNvSpPr>
            <a:spLocks noGrp="1"/>
          </p:cNvSpPr>
          <p:nvPr>
            <p:ph type="title"/>
          </p:nvPr>
        </p:nvSpPr>
        <p:spPr>
          <a:xfrm>
            <a:off x="7616139" y="352268"/>
            <a:ext cx="4194862" cy="1434529"/>
          </a:xfrm>
        </p:spPr>
        <p:txBody>
          <a:bodyPr>
            <a:normAutofit/>
          </a:bodyPr>
          <a:lstStyle/>
          <a:p>
            <a:r>
              <a:rPr lang="is-IS" sz="4000" dirty="0">
                <a:solidFill>
                  <a:srgbClr val="73AA9B"/>
                </a:solidFill>
                <a:latin typeface="+mn-lt"/>
                <a:ea typeface="+mn-ea"/>
                <a:cs typeface="+mn-cs"/>
              </a:rPr>
              <a:t>Samstarf við Island.is </a:t>
            </a:r>
            <a:endParaRPr lang="en-IS" sz="4000" dirty="0">
              <a:solidFill>
                <a:srgbClr val="73AA9B"/>
              </a:solidFill>
              <a:latin typeface="+mn-lt"/>
              <a:ea typeface="+mn-ea"/>
              <a:cs typeface="+mn-cs"/>
            </a:endParaRPr>
          </a:p>
        </p:txBody>
      </p:sp>
      <p:sp>
        <p:nvSpPr>
          <p:cNvPr id="6" name="Content Placeholder 5">
            <a:extLst>
              <a:ext uri="{FF2B5EF4-FFF2-40B4-BE49-F238E27FC236}">
                <a16:creationId xmlns:a16="http://schemas.microsoft.com/office/drawing/2014/main" id="{F7D91974-A3F4-F1CE-ADE8-7A5DFBEBE5DF}"/>
              </a:ext>
            </a:extLst>
          </p:cNvPr>
          <p:cNvSpPr>
            <a:spLocks noGrp="1"/>
          </p:cNvSpPr>
          <p:nvPr>
            <p:ph idx="1"/>
          </p:nvPr>
        </p:nvSpPr>
        <p:spPr>
          <a:xfrm>
            <a:off x="7438490" y="1941816"/>
            <a:ext cx="4372511" cy="4763784"/>
          </a:xfrm>
        </p:spPr>
        <p:txBody>
          <a:bodyPr>
            <a:normAutofit/>
          </a:bodyPr>
          <a:lstStyle/>
          <a:p>
            <a:r>
              <a:rPr lang="is-IS" sz="2400" dirty="0">
                <a:ea typeface="+mn-ea"/>
                <a:cs typeface="+mn-cs"/>
              </a:rPr>
              <a:t>Þróunarverkefni til þriggja ára um upplýsinga- og ráðgjafargátt fyrir allt landið varðandi upplýsingar um þjónustu og réttindi eldra fólks.</a:t>
            </a:r>
          </a:p>
          <a:p>
            <a:r>
              <a:rPr lang="is-IS" sz="2400" dirty="0">
                <a:ea typeface="+mn-ea"/>
                <a:cs typeface="+mn-cs"/>
              </a:rPr>
              <a:t>Þar verði hægt að nálgast upplýsingar eftir póstnúmerum</a:t>
            </a:r>
          </a:p>
          <a:p>
            <a:r>
              <a:rPr lang="is-IS" sz="2400" dirty="0">
                <a:ea typeface="+mn-ea"/>
                <a:cs typeface="+mn-cs"/>
              </a:rPr>
              <a:t>Auk þess hægt að nálgast almenna ráðgjöf varðandi réttindi og þjónustu við eldra fólk. </a:t>
            </a:r>
          </a:p>
          <a:p>
            <a:r>
              <a:rPr lang="is-IS" sz="2400" dirty="0">
                <a:ea typeface="+mn-ea"/>
                <a:cs typeface="+mn-cs"/>
              </a:rPr>
              <a:t>Byrjað verði með tvo ráðgjafa sem sinni almennri ráðgjöf.</a:t>
            </a:r>
            <a:endParaRPr lang="en-IS" sz="2400" dirty="0">
              <a:ea typeface="+mn-ea"/>
              <a:cs typeface="+mn-cs"/>
            </a:endParaRPr>
          </a:p>
        </p:txBody>
      </p:sp>
    </p:spTree>
    <p:extLst>
      <p:ext uri="{BB962C8B-B14F-4D97-AF65-F5344CB8AC3E}">
        <p14:creationId xmlns:p14="http://schemas.microsoft.com/office/powerpoint/2010/main" val="264405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ill 4">
            <a:extLst>
              <a:ext uri="{FF2B5EF4-FFF2-40B4-BE49-F238E27FC236}">
                <a16:creationId xmlns:a16="http://schemas.microsoft.com/office/drawing/2014/main" id="{7130F53D-D564-427E-819F-E42C8B8093C4}"/>
              </a:ext>
            </a:extLst>
          </p:cNvPr>
          <p:cNvSpPr>
            <a:spLocks noGrp="1"/>
          </p:cNvSpPr>
          <p:nvPr>
            <p:ph type="title"/>
          </p:nvPr>
        </p:nvSpPr>
        <p:spPr>
          <a:xfrm>
            <a:off x="8353761" y="795130"/>
            <a:ext cx="3457239" cy="2140345"/>
          </a:xfrm>
        </p:spPr>
        <p:txBody>
          <a:bodyPr>
            <a:normAutofit fontScale="90000"/>
          </a:bodyPr>
          <a:lstStyle/>
          <a:p>
            <a:r>
              <a:rPr lang="is-IS" dirty="0">
                <a:solidFill>
                  <a:srgbClr val="73AA9B"/>
                </a:solidFill>
              </a:rPr>
              <a:t>Vinnustofa með 60 boðsgestum </a:t>
            </a:r>
            <a:endParaRPr lang="LID4096" dirty="0">
              <a:solidFill>
                <a:srgbClr val="73AA9B"/>
              </a:solidFill>
            </a:endParaRPr>
          </a:p>
        </p:txBody>
      </p:sp>
      <p:sp>
        <p:nvSpPr>
          <p:cNvPr id="6" name="Staðgengill efnis 5">
            <a:extLst>
              <a:ext uri="{FF2B5EF4-FFF2-40B4-BE49-F238E27FC236}">
                <a16:creationId xmlns:a16="http://schemas.microsoft.com/office/drawing/2014/main" id="{6604D6BC-19F7-4F07-AE07-5ECD45FD8994}"/>
              </a:ext>
            </a:extLst>
          </p:cNvPr>
          <p:cNvSpPr>
            <a:spLocks noGrp="1"/>
          </p:cNvSpPr>
          <p:nvPr>
            <p:ph idx="1"/>
          </p:nvPr>
        </p:nvSpPr>
        <p:spPr>
          <a:xfrm>
            <a:off x="8353761" y="3092521"/>
            <a:ext cx="3457239" cy="3413210"/>
          </a:xfrm>
        </p:spPr>
        <p:txBody>
          <a:bodyPr/>
          <a:lstStyle/>
          <a:p>
            <a:r>
              <a:rPr lang="is-IS" dirty="0"/>
              <a:t>22.september 2022</a:t>
            </a:r>
            <a:endParaRPr lang="LID4096" dirty="0"/>
          </a:p>
        </p:txBody>
      </p:sp>
      <p:sp>
        <p:nvSpPr>
          <p:cNvPr id="9" name="Textarammi 8">
            <a:extLst>
              <a:ext uri="{FF2B5EF4-FFF2-40B4-BE49-F238E27FC236}">
                <a16:creationId xmlns:a16="http://schemas.microsoft.com/office/drawing/2014/main" id="{E5E5570C-3AD1-47E1-8AA5-D1B7310F3344}"/>
              </a:ext>
            </a:extLst>
          </p:cNvPr>
          <p:cNvSpPr txBox="1"/>
          <p:nvPr/>
        </p:nvSpPr>
        <p:spPr>
          <a:xfrm>
            <a:off x="3184632" y="1305341"/>
            <a:ext cx="4708635" cy="5324535"/>
          </a:xfrm>
          <a:prstGeom prst="rect">
            <a:avLst/>
          </a:prstGeom>
          <a:noFill/>
        </p:spPr>
        <p:txBody>
          <a:bodyPr wrap="square" rtlCol="0">
            <a:spAutoFit/>
          </a:bodyPr>
          <a:lstStyle/>
          <a:p>
            <a:pPr marL="285750" indent="-285750">
              <a:buFont typeface="Arial" panose="020B0604020202020204" pitchFamily="34" charset="0"/>
              <a:buChar char="•"/>
            </a:pPr>
            <a:r>
              <a:rPr lang="is-IS" sz="2000" dirty="0">
                <a:solidFill>
                  <a:schemeClr val="tx1">
                    <a:lumMod val="75000"/>
                    <a:lumOff val="25000"/>
                  </a:schemeClr>
                </a:solidFill>
                <a:latin typeface="Helvetica Neue" panose="02000503000000020004" pitchFamily="2" charset="0"/>
              </a:rPr>
              <a:t>„Auglýsingar  sem beinast að markhópnum um það sem skiptir máli t.d. næringu, hreyfingu“</a:t>
            </a:r>
          </a:p>
          <a:p>
            <a:pPr marL="285750" indent="-285750">
              <a:buFont typeface="Arial" panose="020B0604020202020204" pitchFamily="34" charset="0"/>
              <a:buChar char="•"/>
            </a:pPr>
            <a:r>
              <a:rPr lang="is-IS" sz="2000" dirty="0">
                <a:solidFill>
                  <a:schemeClr val="tx1">
                    <a:lumMod val="75000"/>
                    <a:lumOff val="25000"/>
                  </a:schemeClr>
                </a:solidFill>
                <a:latin typeface="Helvetica Neue" panose="02000503000000020004" pitchFamily="2" charset="0"/>
              </a:rPr>
              <a:t>„Vitundarvakningu um að við byrjum að eldast ung og þurfum að kenna fólki að huga að síðasta æviskeiðinu snemma“</a:t>
            </a:r>
          </a:p>
          <a:p>
            <a:pPr marL="285750" indent="-285750">
              <a:buFont typeface="Arial" panose="020B0604020202020204" pitchFamily="34" charset="0"/>
              <a:buChar char="•"/>
            </a:pPr>
            <a:r>
              <a:rPr lang="is-IS" sz="2000" dirty="0">
                <a:solidFill>
                  <a:schemeClr val="tx1">
                    <a:lumMod val="75000"/>
                    <a:lumOff val="25000"/>
                  </a:schemeClr>
                </a:solidFill>
                <a:latin typeface="Helvetica Neue" panose="02000503000000020004" pitchFamily="2" charset="0"/>
              </a:rPr>
              <a:t>„Fólk verður að taka ábyrgð á því að það sé í húsnæði sem það getur búið í þó færni versni“</a:t>
            </a:r>
          </a:p>
          <a:p>
            <a:pPr marL="285750" indent="-285750">
              <a:buFont typeface="Arial" panose="020B0604020202020204" pitchFamily="34" charset="0"/>
              <a:buChar char="•"/>
            </a:pPr>
            <a:r>
              <a:rPr lang="is-IS" sz="2000" dirty="0">
                <a:solidFill>
                  <a:schemeClr val="tx1">
                    <a:lumMod val="75000"/>
                    <a:lumOff val="25000"/>
                  </a:schemeClr>
                </a:solidFill>
                <a:latin typeface="Helvetica Neue" panose="02000503000000020004" pitchFamily="2" charset="0"/>
              </a:rPr>
              <a:t>„Verðum að koma þeim skilaboðum að það er of seint að vinna gegn félagslegri einangrun þegar maður er 75 ára, byrja miklu fyrr“</a:t>
            </a:r>
          </a:p>
          <a:p>
            <a:pPr marL="285750" indent="-285750">
              <a:buFont typeface="Arial" panose="020B0604020202020204" pitchFamily="34" charset="0"/>
              <a:buChar char="•"/>
            </a:pPr>
            <a:r>
              <a:rPr lang="is-IS" sz="2000" dirty="0">
                <a:solidFill>
                  <a:schemeClr val="tx1">
                    <a:lumMod val="75000"/>
                    <a:lumOff val="25000"/>
                  </a:schemeClr>
                </a:solidFill>
                <a:latin typeface="Helvetica Neue" panose="02000503000000020004" pitchFamily="2" charset="0"/>
              </a:rPr>
              <a:t>„Auglýsa eins og erlendis og þannig ná til allra ekki bara eldra fólks heldur fjölskyldur þeirra“ </a:t>
            </a:r>
            <a:endParaRPr lang="LID4096" sz="2000" dirty="0">
              <a:solidFill>
                <a:schemeClr val="tx1">
                  <a:lumMod val="75000"/>
                  <a:lumOff val="25000"/>
                </a:schemeClr>
              </a:solidFill>
              <a:latin typeface="Helvetica Neue" panose="02000503000000020004" pitchFamily="2" charset="0"/>
            </a:endParaRPr>
          </a:p>
        </p:txBody>
      </p:sp>
      <p:sp>
        <p:nvSpPr>
          <p:cNvPr id="10" name="Flæðirit: Tengill 9">
            <a:extLst>
              <a:ext uri="{FF2B5EF4-FFF2-40B4-BE49-F238E27FC236}">
                <a16:creationId xmlns:a16="http://schemas.microsoft.com/office/drawing/2014/main" id="{88F60DA1-86FC-4BB1-8837-38659F937C4A}"/>
              </a:ext>
            </a:extLst>
          </p:cNvPr>
          <p:cNvSpPr/>
          <p:nvPr/>
        </p:nvSpPr>
        <p:spPr>
          <a:xfrm>
            <a:off x="3184634" y="1387475"/>
            <a:ext cx="220717" cy="241738"/>
          </a:xfrm>
          <a:prstGeom prst="flowChartConnector">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Flæðirit: Tengill 12">
            <a:extLst>
              <a:ext uri="{FF2B5EF4-FFF2-40B4-BE49-F238E27FC236}">
                <a16:creationId xmlns:a16="http://schemas.microsoft.com/office/drawing/2014/main" id="{FA2602E3-0C95-491B-ADC7-4D0BFFF94C03}"/>
              </a:ext>
            </a:extLst>
          </p:cNvPr>
          <p:cNvSpPr/>
          <p:nvPr/>
        </p:nvSpPr>
        <p:spPr>
          <a:xfrm>
            <a:off x="3201383" y="4486712"/>
            <a:ext cx="220717" cy="241738"/>
          </a:xfrm>
          <a:prstGeom prst="flowChartConnector">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Flæðirit: Tengill 13">
            <a:extLst>
              <a:ext uri="{FF2B5EF4-FFF2-40B4-BE49-F238E27FC236}">
                <a16:creationId xmlns:a16="http://schemas.microsoft.com/office/drawing/2014/main" id="{17CC52CE-5ACC-44C4-BB70-BC84415FDD77}"/>
              </a:ext>
            </a:extLst>
          </p:cNvPr>
          <p:cNvSpPr/>
          <p:nvPr/>
        </p:nvSpPr>
        <p:spPr>
          <a:xfrm>
            <a:off x="3184632" y="3534212"/>
            <a:ext cx="220717" cy="241738"/>
          </a:xfrm>
          <a:prstGeom prst="flowChartConnector">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Flæðirit: Tengill 14">
            <a:extLst>
              <a:ext uri="{FF2B5EF4-FFF2-40B4-BE49-F238E27FC236}">
                <a16:creationId xmlns:a16="http://schemas.microsoft.com/office/drawing/2014/main" id="{EC8879E5-C17E-48AF-AB8E-3002F47538F8}"/>
              </a:ext>
            </a:extLst>
          </p:cNvPr>
          <p:cNvSpPr/>
          <p:nvPr/>
        </p:nvSpPr>
        <p:spPr>
          <a:xfrm>
            <a:off x="3184633" y="2217792"/>
            <a:ext cx="220717" cy="241738"/>
          </a:xfrm>
          <a:prstGeom prst="flowChartConnector">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Flæðirit: Tengill 15">
            <a:extLst>
              <a:ext uri="{FF2B5EF4-FFF2-40B4-BE49-F238E27FC236}">
                <a16:creationId xmlns:a16="http://schemas.microsoft.com/office/drawing/2014/main" id="{6587900B-5BAE-477C-B9F5-4598D74DE226}"/>
              </a:ext>
            </a:extLst>
          </p:cNvPr>
          <p:cNvSpPr/>
          <p:nvPr/>
        </p:nvSpPr>
        <p:spPr>
          <a:xfrm>
            <a:off x="3184633" y="5680950"/>
            <a:ext cx="220717" cy="241738"/>
          </a:xfrm>
          <a:prstGeom prst="flowChartConnector">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Textarammi 16">
            <a:extLst>
              <a:ext uri="{FF2B5EF4-FFF2-40B4-BE49-F238E27FC236}">
                <a16:creationId xmlns:a16="http://schemas.microsoft.com/office/drawing/2014/main" id="{9288B212-E39B-47A1-AF3B-80841DC3BE69}"/>
              </a:ext>
            </a:extLst>
          </p:cNvPr>
          <p:cNvSpPr txBox="1"/>
          <p:nvPr/>
        </p:nvSpPr>
        <p:spPr>
          <a:xfrm>
            <a:off x="557048" y="357352"/>
            <a:ext cx="2333297" cy="947989"/>
          </a:xfrm>
          <a:prstGeom prst="rect">
            <a:avLst/>
          </a:prstGeom>
          <a:noFill/>
        </p:spPr>
        <p:txBody>
          <a:bodyPr wrap="square" rtlCol="0">
            <a:spAutoFit/>
          </a:bodyPr>
          <a:lstStyle/>
          <a:p>
            <a:endParaRPr lang="LID4096" dirty="0"/>
          </a:p>
        </p:txBody>
      </p:sp>
      <p:sp>
        <p:nvSpPr>
          <p:cNvPr id="11" name="Ör: Hringlaga 10">
            <a:extLst>
              <a:ext uri="{FF2B5EF4-FFF2-40B4-BE49-F238E27FC236}">
                <a16:creationId xmlns:a16="http://schemas.microsoft.com/office/drawing/2014/main" id="{580670CB-9EDF-4F1D-AE95-952961763A08}"/>
              </a:ext>
            </a:extLst>
          </p:cNvPr>
          <p:cNvSpPr/>
          <p:nvPr/>
        </p:nvSpPr>
        <p:spPr>
          <a:xfrm>
            <a:off x="7893267" y="3775950"/>
            <a:ext cx="2579897" cy="3516329"/>
          </a:xfrm>
          <a:prstGeom prst="circularArrow">
            <a:avLst>
              <a:gd name="adj1" fmla="val 10980"/>
              <a:gd name="adj2" fmla="val 1142322"/>
              <a:gd name="adj3" fmla="val 4500000"/>
              <a:gd name="adj4" fmla="val 10800000"/>
              <a:gd name="adj5" fmla="val 12500"/>
            </a:avLst>
          </a:prstGeom>
          <a:solidFill>
            <a:srgbClr val="F5911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828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9AB8BE-F6F6-676B-D477-F8642E2FFC62}"/>
              </a:ext>
            </a:extLst>
          </p:cNvPr>
          <p:cNvSpPr>
            <a:spLocks noGrp="1"/>
          </p:cNvSpPr>
          <p:nvPr>
            <p:ph type="title"/>
          </p:nvPr>
        </p:nvSpPr>
        <p:spPr>
          <a:xfrm>
            <a:off x="7616139" y="450763"/>
            <a:ext cx="4194862" cy="1434529"/>
          </a:xfrm>
        </p:spPr>
        <p:txBody>
          <a:bodyPr>
            <a:normAutofit/>
          </a:bodyPr>
          <a:lstStyle/>
          <a:p>
            <a:r>
              <a:rPr lang="is-IS" sz="4000" dirty="0">
                <a:solidFill>
                  <a:srgbClr val="73AA9B"/>
                </a:solidFill>
                <a:latin typeface="+mn-lt"/>
                <a:ea typeface="+mn-ea"/>
                <a:cs typeface="+mn-cs"/>
              </a:rPr>
              <a:t>Vitundarvakning</a:t>
            </a:r>
            <a:endParaRPr lang="en-IS" sz="4000" dirty="0">
              <a:solidFill>
                <a:srgbClr val="73AA9B"/>
              </a:solidFill>
              <a:latin typeface="+mn-lt"/>
              <a:ea typeface="+mn-ea"/>
              <a:cs typeface="+mn-cs"/>
            </a:endParaRPr>
          </a:p>
        </p:txBody>
      </p:sp>
      <p:sp>
        <p:nvSpPr>
          <p:cNvPr id="6" name="Content Placeholder 5">
            <a:extLst>
              <a:ext uri="{FF2B5EF4-FFF2-40B4-BE49-F238E27FC236}">
                <a16:creationId xmlns:a16="http://schemas.microsoft.com/office/drawing/2014/main" id="{55C0AEA2-A964-239E-3515-FC59F4799AB7}"/>
              </a:ext>
            </a:extLst>
          </p:cNvPr>
          <p:cNvSpPr>
            <a:spLocks noGrp="1"/>
          </p:cNvSpPr>
          <p:nvPr>
            <p:ph idx="1"/>
          </p:nvPr>
        </p:nvSpPr>
        <p:spPr>
          <a:xfrm>
            <a:off x="7346022" y="2178496"/>
            <a:ext cx="4464979" cy="4679504"/>
          </a:xfrm>
        </p:spPr>
        <p:txBody>
          <a:bodyPr>
            <a:normAutofit lnSpcReduction="10000"/>
          </a:bodyPr>
          <a:lstStyle/>
          <a:p>
            <a:pPr>
              <a:lnSpc>
                <a:spcPct val="110000"/>
              </a:lnSpc>
            </a:pPr>
            <a:r>
              <a:rPr lang="is-IS" sz="2600" dirty="0">
                <a:ea typeface="+mn-ea"/>
                <a:cs typeface="+mn-cs"/>
              </a:rPr>
              <a:t>„Að draga úr félagslegri einangrun, aldursfordómum og auka þekkingu meðal almennings á mikilvægi alhliða heilsueflingar, samveru og samskipta milli kynslóða ásamt því að vekja fólk til umhugsunar um hvernig það geti sem best tryggt sér farsælt líf á efri árum.“</a:t>
            </a:r>
          </a:p>
          <a:p>
            <a:pPr>
              <a:buNone/>
            </a:pPr>
            <a:endParaRPr lang="is-IS" dirty="0"/>
          </a:p>
          <a:p>
            <a:endParaRPr lang="en-IS" dirty="0"/>
          </a:p>
        </p:txBody>
      </p:sp>
      <p:sp>
        <p:nvSpPr>
          <p:cNvPr id="7" name="Form 6">
            <a:extLst>
              <a:ext uri="{FF2B5EF4-FFF2-40B4-BE49-F238E27FC236}">
                <a16:creationId xmlns:a16="http://schemas.microsoft.com/office/drawing/2014/main" id="{17A9EE26-A882-4A7E-A89D-7BAC6D691449}"/>
              </a:ext>
            </a:extLst>
          </p:cNvPr>
          <p:cNvSpPr/>
          <p:nvPr/>
        </p:nvSpPr>
        <p:spPr>
          <a:xfrm>
            <a:off x="5486994" y="-403261"/>
            <a:ext cx="2697492" cy="3832261"/>
          </a:xfrm>
          <a:prstGeom prst="leftCircularArrow">
            <a:avLst>
              <a:gd name="adj1" fmla="val 10980"/>
              <a:gd name="adj2" fmla="val 1142322"/>
              <a:gd name="adj3" fmla="val 6300000"/>
              <a:gd name="adj4" fmla="val 18900000"/>
              <a:gd name="adj5" fmla="val 12500"/>
            </a:avLst>
          </a:prstGeom>
          <a:solidFill>
            <a:srgbClr val="73AA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80986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F356C3-B87C-411D-4D10-BA29DEA20527}"/>
              </a:ext>
            </a:extLst>
          </p:cNvPr>
          <p:cNvSpPr>
            <a:spLocks noGrp="1"/>
          </p:cNvSpPr>
          <p:nvPr>
            <p:ph type="title"/>
          </p:nvPr>
        </p:nvSpPr>
        <p:spPr>
          <a:xfrm>
            <a:off x="7616139" y="450763"/>
            <a:ext cx="4194862" cy="1434529"/>
          </a:xfrm>
        </p:spPr>
        <p:txBody>
          <a:bodyPr/>
          <a:lstStyle/>
          <a:p>
            <a:r>
              <a:rPr lang="is-IS" sz="4000" dirty="0">
                <a:solidFill>
                  <a:srgbClr val="73AA9B"/>
                </a:solidFill>
                <a:latin typeface="+mn-lt"/>
                <a:ea typeface="+mn-ea"/>
                <a:cs typeface="+mn-cs"/>
              </a:rPr>
              <a:t>Efling upplýsinga</a:t>
            </a:r>
            <a:endParaRPr lang="en-IS" sz="4000" dirty="0">
              <a:solidFill>
                <a:srgbClr val="73AA9B"/>
              </a:solidFill>
              <a:latin typeface="+mn-lt"/>
              <a:ea typeface="+mn-ea"/>
              <a:cs typeface="+mn-cs"/>
            </a:endParaRPr>
          </a:p>
        </p:txBody>
      </p:sp>
      <p:sp>
        <p:nvSpPr>
          <p:cNvPr id="6" name="Content Placeholder 5">
            <a:extLst>
              <a:ext uri="{FF2B5EF4-FFF2-40B4-BE49-F238E27FC236}">
                <a16:creationId xmlns:a16="http://schemas.microsoft.com/office/drawing/2014/main" id="{9A38C5C9-DC57-2E80-967F-A6A8210BFCEF}"/>
              </a:ext>
            </a:extLst>
          </p:cNvPr>
          <p:cNvSpPr>
            <a:spLocks noGrp="1"/>
          </p:cNvSpPr>
          <p:nvPr>
            <p:ph idx="1"/>
          </p:nvPr>
        </p:nvSpPr>
        <p:spPr>
          <a:xfrm>
            <a:off x="7616139" y="1962365"/>
            <a:ext cx="4194862" cy="4224102"/>
          </a:xfrm>
        </p:spPr>
        <p:txBody>
          <a:bodyPr>
            <a:normAutofit/>
          </a:bodyPr>
          <a:lstStyle/>
          <a:p>
            <a:endParaRPr lang="is-IS" dirty="0"/>
          </a:p>
          <a:p>
            <a:r>
              <a:rPr lang="is-IS" sz="2400" dirty="0">
                <a:ea typeface="+mn-ea"/>
                <a:cs typeface="+mn-cs"/>
              </a:rPr>
              <a:t>„Á einum stað verði safnað saman tímanlegum og samræmdum upplýsingum sem varða félags- og heilbrigðisþjónustu eldra fólks sem og stöðu þess hóps hvað líðan og velferð varðar.“</a:t>
            </a:r>
          </a:p>
          <a:p>
            <a:endParaRPr lang="en-IS" dirty="0"/>
          </a:p>
        </p:txBody>
      </p:sp>
    </p:spTree>
    <p:extLst>
      <p:ext uri="{BB962C8B-B14F-4D97-AF65-F5344CB8AC3E}">
        <p14:creationId xmlns:p14="http://schemas.microsoft.com/office/powerpoint/2010/main" val="4111205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ill 6">
            <a:extLst>
              <a:ext uri="{FF2B5EF4-FFF2-40B4-BE49-F238E27FC236}">
                <a16:creationId xmlns:a16="http://schemas.microsoft.com/office/drawing/2014/main" id="{0B95CD64-CD0C-4C47-95C3-B841098F0343}"/>
              </a:ext>
            </a:extLst>
          </p:cNvPr>
          <p:cNvSpPr>
            <a:spLocks noGrp="1"/>
          </p:cNvSpPr>
          <p:nvPr>
            <p:ph type="title"/>
          </p:nvPr>
        </p:nvSpPr>
        <p:spPr>
          <a:xfrm>
            <a:off x="498675" y="827900"/>
            <a:ext cx="11328000" cy="432000"/>
          </a:xfrm>
        </p:spPr>
        <p:txBody>
          <a:bodyPr anchor="ctr">
            <a:normAutofit fontScale="90000"/>
          </a:bodyPr>
          <a:lstStyle/>
          <a:p>
            <a:r>
              <a:rPr lang="is-IS" sz="3000" b="1" dirty="0">
                <a:solidFill>
                  <a:schemeClr val="accent4"/>
                </a:solidFill>
              </a:rPr>
              <a:t>Tímalína 2023-2027 </a:t>
            </a:r>
          </a:p>
        </p:txBody>
      </p:sp>
      <p:sp>
        <p:nvSpPr>
          <p:cNvPr id="4" name="Skyggnunúmersstaðgengill 3">
            <a:extLst>
              <a:ext uri="{FF2B5EF4-FFF2-40B4-BE49-F238E27FC236}">
                <a16:creationId xmlns:a16="http://schemas.microsoft.com/office/drawing/2014/main" id="{50736693-45CB-47FA-99BD-95AAFA319598}"/>
              </a:ext>
            </a:extLst>
          </p:cNvPr>
          <p:cNvSpPr>
            <a:spLocks noGrp="1"/>
          </p:cNvSpPr>
          <p:nvPr>
            <p:ph type="sldNum" sz="quarter" idx="33"/>
          </p:nvPr>
        </p:nvSpPr>
        <p:spPr>
          <a:xfrm>
            <a:off x="11760000" y="6371351"/>
            <a:ext cx="432000" cy="432000"/>
          </a:xfrm>
        </p:spPr>
        <p:txBody>
          <a:bodyPr anchor="ctr">
            <a:normAutofit/>
          </a:bodyPr>
          <a:lstStyle/>
          <a:p>
            <a:pPr algn="ctr" defTabSz="914377">
              <a:spcAft>
                <a:spcPts val="600"/>
              </a:spcAft>
              <a:defRPr/>
            </a:pPr>
            <a:fld id="{19B51A1E-902D-48AF-9020-955120F399B6}" type="slidenum">
              <a:rPr lang="en-US" sz="1200">
                <a:solidFill>
                  <a:srgbClr val="FFFFFF"/>
                </a:solidFill>
                <a:latin typeface="Corbel"/>
              </a:rPr>
              <a:pPr algn="ctr" defTabSz="914377">
                <a:spcAft>
                  <a:spcPts val="600"/>
                </a:spcAft>
                <a:defRPr/>
              </a:pPr>
              <a:t>16</a:t>
            </a:fld>
            <a:endParaRPr lang="en-US" sz="1200">
              <a:solidFill>
                <a:srgbClr val="FFFFFF"/>
              </a:solidFill>
              <a:latin typeface="Corbel"/>
            </a:endParaRPr>
          </a:p>
        </p:txBody>
      </p:sp>
      <p:graphicFrame>
        <p:nvGraphicFramePr>
          <p:cNvPr id="10" name="Staðgengill efnis 7">
            <a:extLst>
              <a:ext uri="{FF2B5EF4-FFF2-40B4-BE49-F238E27FC236}">
                <a16:creationId xmlns:a16="http://schemas.microsoft.com/office/drawing/2014/main" id="{3B66D637-D8DA-4EEB-8830-C59E076427F6}"/>
              </a:ext>
            </a:extLst>
          </p:cNvPr>
          <p:cNvGraphicFramePr>
            <a:graphicFrameLocks noGrp="1"/>
          </p:cNvGraphicFramePr>
          <p:nvPr>
            <p:ph idx="1"/>
            <p:extLst>
              <p:ext uri="{D42A27DB-BD31-4B8C-83A1-F6EECF244321}">
                <p14:modId xmlns:p14="http://schemas.microsoft.com/office/powerpoint/2010/main" val="408757441"/>
              </p:ext>
            </p:extLst>
          </p:nvPr>
        </p:nvGraphicFramePr>
        <p:xfrm>
          <a:off x="432000" y="1259900"/>
          <a:ext cx="11328000" cy="5183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0473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0EE6F6-39BC-B7EC-F96F-5DAA92DAA7EC}"/>
              </a:ext>
            </a:extLst>
          </p:cNvPr>
          <p:cNvSpPr>
            <a:spLocks noGrp="1"/>
          </p:cNvSpPr>
          <p:nvPr>
            <p:ph type="title"/>
          </p:nvPr>
        </p:nvSpPr>
        <p:spPr>
          <a:xfrm>
            <a:off x="7616139" y="423919"/>
            <a:ext cx="4194862" cy="1434529"/>
          </a:xfrm>
        </p:spPr>
        <p:txBody>
          <a:bodyPr/>
          <a:lstStyle/>
          <a:p>
            <a:r>
              <a:rPr lang="is-IS" dirty="0"/>
              <a:t>A. Samþætting</a:t>
            </a:r>
            <a:endParaRPr lang="en-IS" dirty="0"/>
          </a:p>
        </p:txBody>
      </p:sp>
      <p:sp>
        <p:nvSpPr>
          <p:cNvPr id="6" name="Content Placeholder 5">
            <a:extLst>
              <a:ext uri="{FF2B5EF4-FFF2-40B4-BE49-F238E27FC236}">
                <a16:creationId xmlns:a16="http://schemas.microsoft.com/office/drawing/2014/main" id="{F7D91974-A3F4-F1CE-ADE8-7A5DFBEBE5DF}"/>
              </a:ext>
            </a:extLst>
          </p:cNvPr>
          <p:cNvSpPr>
            <a:spLocks noGrp="1"/>
          </p:cNvSpPr>
          <p:nvPr>
            <p:ph idx="1"/>
          </p:nvPr>
        </p:nvSpPr>
        <p:spPr>
          <a:xfrm>
            <a:off x="7616139" y="2196728"/>
            <a:ext cx="4194862" cy="4358184"/>
          </a:xfrm>
        </p:spPr>
        <p:txBody>
          <a:bodyPr>
            <a:normAutofit fontScale="85000" lnSpcReduction="20000"/>
          </a:bodyPr>
          <a:lstStyle/>
          <a:p>
            <a:pPr marL="342900" indent="-342900">
              <a:buFont typeface="+mj-lt"/>
              <a:buAutoNum type="arabicPeriod"/>
            </a:pPr>
            <a:r>
              <a:rPr lang="is-IS" sz="2600" dirty="0"/>
              <a:t>Þróunarverkefni um samþætta heimaþjónustu</a:t>
            </a:r>
          </a:p>
          <a:p>
            <a:pPr marL="342900" indent="-342900">
              <a:buFont typeface="+mj-lt"/>
              <a:buAutoNum type="arabicPeriod"/>
            </a:pPr>
            <a:r>
              <a:rPr lang="is-IS" sz="2600" dirty="0"/>
              <a:t>Þróun dagdvala, sveigjanlegri </a:t>
            </a:r>
          </a:p>
          <a:p>
            <a:pPr marL="342900" indent="-342900">
              <a:buFont typeface="+mj-lt"/>
              <a:buAutoNum type="arabicPeriod"/>
            </a:pPr>
            <a:r>
              <a:rPr lang="is-IS" sz="2600" dirty="0"/>
              <a:t>Þróunarverkefni um stutttímainnlagnir til að styðja við búsetu heima</a:t>
            </a:r>
          </a:p>
          <a:p>
            <a:pPr marL="342900" indent="-342900">
              <a:buFont typeface="+mj-lt"/>
              <a:buAutoNum type="arabicPeriod"/>
            </a:pPr>
            <a:r>
              <a:rPr lang="is-IS" sz="2600" dirty="0"/>
              <a:t>Samræmt matstæki og aðgengi að upplýsingum milli þjónustuaðila</a:t>
            </a:r>
          </a:p>
          <a:p>
            <a:pPr marL="342900" indent="-342900">
              <a:buFont typeface="+mj-lt"/>
              <a:buAutoNum type="arabicPeriod"/>
            </a:pPr>
            <a:r>
              <a:rPr lang="is-IS" sz="2600" dirty="0"/>
              <a:t>Ein gátt fyrir allar beiðnir um heimaþjónustu og dagdvöl frá stofnunum</a:t>
            </a:r>
          </a:p>
          <a:p>
            <a:pPr marL="342900" indent="-342900">
              <a:buFont typeface="+mj-lt"/>
              <a:buAutoNum type="arabicPeriod"/>
            </a:pPr>
            <a:r>
              <a:rPr lang="is-IS" sz="2600" dirty="0"/>
              <a:t>Öryggiskerfi og aukið samstarf við heimaþjónustu</a:t>
            </a:r>
          </a:p>
          <a:p>
            <a:endParaRPr lang="en-IS" dirty="0"/>
          </a:p>
        </p:txBody>
      </p:sp>
    </p:spTree>
    <p:extLst>
      <p:ext uri="{BB962C8B-B14F-4D97-AF65-F5344CB8AC3E}">
        <p14:creationId xmlns:p14="http://schemas.microsoft.com/office/powerpoint/2010/main" val="2375471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F356C3-B87C-411D-4D10-BA29DEA20527}"/>
              </a:ext>
            </a:extLst>
          </p:cNvPr>
          <p:cNvSpPr>
            <a:spLocks noGrp="1"/>
          </p:cNvSpPr>
          <p:nvPr>
            <p:ph type="title"/>
          </p:nvPr>
        </p:nvSpPr>
        <p:spPr>
          <a:xfrm>
            <a:off x="7616139" y="450763"/>
            <a:ext cx="4194862" cy="1434529"/>
          </a:xfrm>
        </p:spPr>
        <p:txBody>
          <a:bodyPr/>
          <a:lstStyle/>
          <a:p>
            <a:r>
              <a:rPr lang="is-IS" dirty="0"/>
              <a:t>B. Virkni</a:t>
            </a:r>
            <a:endParaRPr lang="en-IS" dirty="0"/>
          </a:p>
        </p:txBody>
      </p:sp>
      <p:sp>
        <p:nvSpPr>
          <p:cNvPr id="6" name="Content Placeholder 5">
            <a:extLst>
              <a:ext uri="{FF2B5EF4-FFF2-40B4-BE49-F238E27FC236}">
                <a16:creationId xmlns:a16="http://schemas.microsoft.com/office/drawing/2014/main" id="{9A38C5C9-DC57-2E80-967F-A6A8210BFCEF}"/>
              </a:ext>
            </a:extLst>
          </p:cNvPr>
          <p:cNvSpPr>
            <a:spLocks noGrp="1"/>
          </p:cNvSpPr>
          <p:nvPr>
            <p:ph idx="1"/>
          </p:nvPr>
        </p:nvSpPr>
        <p:spPr>
          <a:xfrm>
            <a:off x="7616139" y="2250417"/>
            <a:ext cx="4194862" cy="3936049"/>
          </a:xfrm>
        </p:spPr>
        <p:txBody>
          <a:bodyPr>
            <a:normAutofit/>
          </a:bodyPr>
          <a:lstStyle/>
          <a:p>
            <a:pPr marL="342900" indent="-342900">
              <a:buFont typeface="+mj-lt"/>
              <a:buAutoNum type="arabicPeriod"/>
            </a:pPr>
            <a:r>
              <a:rPr lang="is-IS" sz="2200" dirty="0"/>
              <a:t>Alhliða heilsuefling, það er andleg, félagsleg og líkamleg, sé tryggð um land allt og að unnið verði eftir áherslum WHO varðandi áratug heilbrigðrar öldrunar.</a:t>
            </a:r>
          </a:p>
          <a:p>
            <a:pPr marL="342900" indent="-342900">
              <a:buFont typeface="+mj-lt"/>
              <a:buAutoNum type="arabicPeriod"/>
            </a:pPr>
            <a:r>
              <a:rPr lang="is-IS" sz="2200" dirty="0"/>
              <a:t>Sérhæfður stuðningur við fólk með heilabilun og aðstandendur þeirra</a:t>
            </a:r>
          </a:p>
          <a:p>
            <a:pPr marL="342900" indent="-342900">
              <a:buFont typeface="+mj-lt"/>
              <a:buAutoNum type="arabicPeriod"/>
            </a:pPr>
            <a:r>
              <a:rPr lang="is-IS" sz="2200" dirty="0"/>
              <a:t>Efla öldrunarráðgjöf</a:t>
            </a:r>
          </a:p>
          <a:p>
            <a:endParaRPr lang="is-IS" dirty="0"/>
          </a:p>
          <a:p>
            <a:endParaRPr lang="en-IS" dirty="0"/>
          </a:p>
        </p:txBody>
      </p:sp>
    </p:spTree>
    <p:extLst>
      <p:ext uri="{BB962C8B-B14F-4D97-AF65-F5344CB8AC3E}">
        <p14:creationId xmlns:p14="http://schemas.microsoft.com/office/powerpoint/2010/main" val="2561882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50A5A-D958-AEB8-EFCE-AB88CC229B11}"/>
              </a:ext>
            </a:extLst>
          </p:cNvPr>
          <p:cNvSpPr>
            <a:spLocks noGrp="1"/>
          </p:cNvSpPr>
          <p:nvPr>
            <p:ph type="title"/>
          </p:nvPr>
        </p:nvSpPr>
        <p:spPr>
          <a:xfrm>
            <a:off x="7616139" y="370789"/>
            <a:ext cx="4194862" cy="1434529"/>
          </a:xfrm>
        </p:spPr>
        <p:txBody>
          <a:bodyPr/>
          <a:lstStyle/>
          <a:p>
            <a:r>
              <a:rPr lang="is-IS" dirty="0"/>
              <a:t>C. Upplýsing</a:t>
            </a:r>
            <a:endParaRPr lang="en-IS" dirty="0"/>
          </a:p>
        </p:txBody>
      </p:sp>
      <p:sp>
        <p:nvSpPr>
          <p:cNvPr id="6" name="Content Placeholder 5">
            <a:extLst>
              <a:ext uri="{FF2B5EF4-FFF2-40B4-BE49-F238E27FC236}">
                <a16:creationId xmlns:a16="http://schemas.microsoft.com/office/drawing/2014/main" id="{F9A1DAC2-A63F-C74E-EBE1-8A9D91035F8B}"/>
              </a:ext>
            </a:extLst>
          </p:cNvPr>
          <p:cNvSpPr>
            <a:spLocks noGrp="1"/>
          </p:cNvSpPr>
          <p:nvPr>
            <p:ph idx="1"/>
          </p:nvPr>
        </p:nvSpPr>
        <p:spPr>
          <a:xfrm>
            <a:off x="7616139" y="2090468"/>
            <a:ext cx="4194862" cy="4474719"/>
          </a:xfrm>
        </p:spPr>
        <p:txBody>
          <a:bodyPr>
            <a:normAutofit fontScale="40000" lnSpcReduction="20000"/>
          </a:bodyPr>
          <a:lstStyle/>
          <a:p>
            <a:pPr marL="342900" indent="-342900">
              <a:buFont typeface="+mj-lt"/>
              <a:buAutoNum type="arabicPeriod"/>
            </a:pPr>
            <a:r>
              <a:rPr lang="is-IS" sz="5000" dirty="0"/>
              <a:t>Vitundarvakning um heilbrigða öldrun þ.m.t einmannaleika, öldrunarfordóma</a:t>
            </a:r>
          </a:p>
          <a:p>
            <a:pPr marL="342900" indent="-342900">
              <a:buFont typeface="+mj-lt"/>
              <a:buAutoNum type="arabicPeriod"/>
            </a:pPr>
            <a:r>
              <a:rPr lang="is-IS" sz="5000" dirty="0"/>
              <a:t>Efling upplýsinga, rannsókna, nýsköpunar og þróunar í þjónustu við eldra fólk</a:t>
            </a:r>
          </a:p>
          <a:p>
            <a:pPr marL="342900" indent="-342900">
              <a:buFont typeface="+mj-lt"/>
              <a:buAutoNum type="arabicPeriod"/>
            </a:pPr>
            <a:r>
              <a:rPr lang="is-IS" sz="5000" dirty="0"/>
              <a:t>Ein upplýsingagátt, Ísland.is fyrir allt landið varðandi upplýsingar um þjónustu og réttindi eldra fólks þróunarverkefni til þriggja ára</a:t>
            </a:r>
          </a:p>
          <a:p>
            <a:pPr marL="342900" indent="-342900">
              <a:buFont typeface="+mj-lt"/>
              <a:buAutoNum type="arabicPeriod"/>
            </a:pPr>
            <a:r>
              <a:rPr lang="is-IS" sz="5000" dirty="0"/>
              <a:t>Upplýsingar og ráðgjöf fyrir fólk með heilabilun og fjölskyldur þeirra fyrir allt landið</a:t>
            </a:r>
          </a:p>
          <a:p>
            <a:pPr marL="342900" indent="-342900">
              <a:buFont typeface="+mj-lt"/>
              <a:buAutoNum type="arabicPeriod"/>
            </a:pPr>
            <a:r>
              <a:rPr lang="is-IS" sz="5000" dirty="0"/>
              <a:t>Upplýstir starfsmenn</a:t>
            </a:r>
          </a:p>
          <a:p>
            <a:endParaRPr lang="en-IS" dirty="0"/>
          </a:p>
        </p:txBody>
      </p:sp>
    </p:spTree>
    <p:extLst>
      <p:ext uri="{BB962C8B-B14F-4D97-AF65-F5344CB8AC3E}">
        <p14:creationId xmlns:p14="http://schemas.microsoft.com/office/powerpoint/2010/main" val="512487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9AB8BE-F6F6-676B-D477-F8642E2FFC62}"/>
              </a:ext>
            </a:extLst>
          </p:cNvPr>
          <p:cNvSpPr>
            <a:spLocks noGrp="1"/>
          </p:cNvSpPr>
          <p:nvPr>
            <p:ph type="title"/>
          </p:nvPr>
        </p:nvSpPr>
        <p:spPr>
          <a:xfrm>
            <a:off x="7616139" y="450763"/>
            <a:ext cx="4194862" cy="1434529"/>
          </a:xfrm>
        </p:spPr>
        <p:txBody>
          <a:bodyPr/>
          <a:lstStyle/>
          <a:p>
            <a:r>
              <a:rPr lang="is-IS" dirty="0"/>
              <a:t>D. Þróun</a:t>
            </a:r>
            <a:endParaRPr lang="en-IS" dirty="0"/>
          </a:p>
        </p:txBody>
      </p:sp>
      <p:sp>
        <p:nvSpPr>
          <p:cNvPr id="6" name="Content Placeholder 5">
            <a:extLst>
              <a:ext uri="{FF2B5EF4-FFF2-40B4-BE49-F238E27FC236}">
                <a16:creationId xmlns:a16="http://schemas.microsoft.com/office/drawing/2014/main" id="{55C0AEA2-A964-239E-3515-FC59F4799AB7}"/>
              </a:ext>
            </a:extLst>
          </p:cNvPr>
          <p:cNvSpPr>
            <a:spLocks noGrp="1"/>
          </p:cNvSpPr>
          <p:nvPr>
            <p:ph idx="1"/>
          </p:nvPr>
        </p:nvSpPr>
        <p:spPr>
          <a:xfrm>
            <a:off x="7616139" y="2250417"/>
            <a:ext cx="4194862" cy="3239596"/>
          </a:xfrm>
        </p:spPr>
        <p:txBody>
          <a:bodyPr>
            <a:normAutofit/>
          </a:bodyPr>
          <a:lstStyle/>
          <a:p>
            <a:pPr marL="342900" indent="-342900">
              <a:buFont typeface="+mj-lt"/>
              <a:buAutoNum type="arabicPeriod"/>
            </a:pPr>
            <a:r>
              <a:rPr lang="is-IS" sz="2000" dirty="0"/>
              <a:t>Endurskoðun laga og bráðabirgðaákvæði vegna þróunarverkefna</a:t>
            </a:r>
          </a:p>
          <a:p>
            <a:pPr marL="342900" indent="-342900">
              <a:buFont typeface="+mj-lt"/>
              <a:buAutoNum type="arabicPeriod"/>
            </a:pPr>
            <a:r>
              <a:rPr lang="is-IS" sz="2000" dirty="0"/>
              <a:t>Miðstöð velferðartæknilausna og notkunar hjálpartækja</a:t>
            </a:r>
          </a:p>
          <a:p>
            <a:pPr>
              <a:buNone/>
            </a:pPr>
            <a:r>
              <a:rPr lang="is-IS" dirty="0"/>
              <a:t> </a:t>
            </a:r>
          </a:p>
          <a:p>
            <a:endParaRPr lang="en-IS" dirty="0"/>
          </a:p>
        </p:txBody>
      </p:sp>
    </p:spTree>
    <p:extLst>
      <p:ext uri="{BB962C8B-B14F-4D97-AF65-F5344CB8AC3E}">
        <p14:creationId xmlns:p14="http://schemas.microsoft.com/office/powerpoint/2010/main" val="387759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D5F2-6448-0319-0946-9187E18D7BD2}"/>
              </a:ext>
            </a:extLst>
          </p:cNvPr>
          <p:cNvSpPr>
            <a:spLocks noGrp="1"/>
          </p:cNvSpPr>
          <p:nvPr>
            <p:ph type="title"/>
          </p:nvPr>
        </p:nvSpPr>
        <p:spPr>
          <a:xfrm>
            <a:off x="4530838" y="506095"/>
            <a:ext cx="7892390" cy="1434529"/>
          </a:xfrm>
        </p:spPr>
        <p:txBody>
          <a:bodyPr>
            <a:noAutofit/>
          </a:bodyPr>
          <a:lstStyle/>
          <a:p>
            <a:r>
              <a:rPr lang="is-IS" sz="5400" dirty="0">
                <a:solidFill>
                  <a:srgbClr val="73AA9B"/>
                </a:solidFill>
                <a:latin typeface="+mn-lt"/>
                <a:ea typeface="+mn-ea"/>
                <a:cs typeface="+mn-cs"/>
              </a:rPr>
              <a:t>Ung þjóð en hlutfall eldra fólks hækkar stöðugt</a:t>
            </a:r>
          </a:p>
        </p:txBody>
      </p:sp>
      <p:sp>
        <p:nvSpPr>
          <p:cNvPr id="3" name="Content Placeholder 2">
            <a:extLst>
              <a:ext uri="{FF2B5EF4-FFF2-40B4-BE49-F238E27FC236}">
                <a16:creationId xmlns:a16="http://schemas.microsoft.com/office/drawing/2014/main" id="{C1E25240-1EAC-B23F-E8F2-674F0D091FF8}"/>
              </a:ext>
            </a:extLst>
          </p:cNvPr>
          <p:cNvSpPr>
            <a:spLocks noGrp="1"/>
          </p:cNvSpPr>
          <p:nvPr>
            <p:ph idx="1"/>
          </p:nvPr>
        </p:nvSpPr>
        <p:spPr>
          <a:xfrm>
            <a:off x="4398202" y="2484299"/>
            <a:ext cx="7892390" cy="4001170"/>
          </a:xfrm>
        </p:spPr>
        <p:txBody>
          <a:bodyPr>
            <a:noAutofit/>
          </a:bodyPr>
          <a:lstStyle/>
          <a:p>
            <a:r>
              <a:rPr lang="is-IS" sz="2400" dirty="0"/>
              <a:t>Hlutfall 67 ára og eldri er í dag 12,9% </a:t>
            </a:r>
          </a:p>
          <a:p>
            <a:r>
              <a:rPr lang="is-IS" sz="2400" dirty="0"/>
              <a:t>Hlutfall 67 ára og eldri tæp 20% árið 2050</a:t>
            </a:r>
          </a:p>
          <a:p>
            <a:r>
              <a:rPr lang="is-IS" sz="2400" dirty="0"/>
              <a:t>Fjöldi einstaklinga í þessum aldurshópi fer því úr </a:t>
            </a:r>
            <a:r>
              <a:rPr lang="is-IS" sz="2400" b="1" dirty="0"/>
              <a:t>46.900 í 90.200 á næstu 30 árum</a:t>
            </a:r>
            <a:endParaRPr lang="is-IS" sz="2400" dirty="0"/>
          </a:p>
        </p:txBody>
      </p:sp>
      <p:sp>
        <p:nvSpPr>
          <p:cNvPr id="4" name="Form 3">
            <a:extLst>
              <a:ext uri="{FF2B5EF4-FFF2-40B4-BE49-F238E27FC236}">
                <a16:creationId xmlns:a16="http://schemas.microsoft.com/office/drawing/2014/main" id="{BDFCC17C-6753-4B1B-94B3-190F2CE57E3F}"/>
              </a:ext>
            </a:extLst>
          </p:cNvPr>
          <p:cNvSpPr/>
          <p:nvPr/>
        </p:nvSpPr>
        <p:spPr>
          <a:xfrm rot="21008602">
            <a:off x="1789756" y="1623494"/>
            <a:ext cx="2522724" cy="2768696"/>
          </a:xfrm>
          <a:prstGeom prst="leftCircularArrow">
            <a:avLst>
              <a:gd name="adj1" fmla="val 10980"/>
              <a:gd name="adj2" fmla="val 1142322"/>
              <a:gd name="adj3" fmla="val 6300000"/>
              <a:gd name="adj4" fmla="val 18900000"/>
              <a:gd name="adj5" fmla="val 12500"/>
            </a:avLst>
          </a:prstGeom>
          <a:solidFill>
            <a:srgbClr val="73AA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42750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EC2BD85-D157-4F00-8881-2AD2852E3789}"/>
              </a:ext>
            </a:extLst>
          </p:cNvPr>
          <p:cNvSpPr txBox="1">
            <a:spLocks/>
          </p:cNvSpPr>
          <p:nvPr/>
        </p:nvSpPr>
        <p:spPr>
          <a:xfrm>
            <a:off x="3600448" y="319570"/>
            <a:ext cx="4194862" cy="14345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is-IS" sz="4400" dirty="0"/>
              <a:t>D. Heimili</a:t>
            </a:r>
            <a:endParaRPr lang="en-IS" sz="4400" dirty="0"/>
          </a:p>
        </p:txBody>
      </p:sp>
      <p:sp>
        <p:nvSpPr>
          <p:cNvPr id="8" name="Content Placeholder 5">
            <a:extLst>
              <a:ext uri="{FF2B5EF4-FFF2-40B4-BE49-F238E27FC236}">
                <a16:creationId xmlns:a16="http://schemas.microsoft.com/office/drawing/2014/main" id="{88A952C3-8163-461F-B2B8-9AA038B3DBFE}"/>
              </a:ext>
            </a:extLst>
          </p:cNvPr>
          <p:cNvSpPr txBox="1">
            <a:spLocks/>
          </p:cNvSpPr>
          <p:nvPr/>
        </p:nvSpPr>
        <p:spPr>
          <a:xfrm>
            <a:off x="7616139" y="2250417"/>
            <a:ext cx="4194862" cy="32395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tx1">
                  <a:lumMod val="75000"/>
                  <a:lumOff val="25000"/>
                </a:schemeClr>
              </a:buClr>
              <a:buSzPct val="100000"/>
              <a:buFont typeface="System Font Regular"/>
              <a:buNone/>
              <a:defRPr sz="24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defTabSz="914400" rtl="0" eaLnBrk="1" latinLnBrk="0" hangingPunct="1">
              <a:lnSpc>
                <a:spcPct val="90000"/>
              </a:lnSpc>
              <a:spcBef>
                <a:spcPts val="500"/>
              </a:spcBef>
              <a:buClr>
                <a:schemeClr val="tx1">
                  <a:lumMod val="75000"/>
                  <a:lumOff val="25000"/>
                </a:schemeClr>
              </a:buClr>
              <a:buSzPct val="100000"/>
              <a:buFont typeface="System Font Regular"/>
              <a:buNone/>
              <a:defRPr sz="20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defTabSz="914400" rtl="0" eaLnBrk="1" latinLnBrk="0" hangingPunct="1">
              <a:lnSpc>
                <a:spcPct val="90000"/>
              </a:lnSpc>
              <a:spcBef>
                <a:spcPts val="500"/>
              </a:spcBef>
              <a:buClr>
                <a:schemeClr val="tx1">
                  <a:lumMod val="75000"/>
                  <a:lumOff val="25000"/>
                </a:schemeClr>
              </a:buClr>
              <a:buSzPct val="100000"/>
              <a:buFont typeface="System Font Regular"/>
              <a:buNone/>
              <a:defRPr sz="18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defTabSz="914400" rtl="0" eaLnBrk="1" latinLnBrk="0" hangingPunct="1">
              <a:lnSpc>
                <a:spcPct val="90000"/>
              </a:lnSpc>
              <a:spcBef>
                <a:spcPts val="500"/>
              </a:spcBef>
              <a:buClr>
                <a:schemeClr val="tx1">
                  <a:lumMod val="75000"/>
                  <a:lumOff val="25000"/>
                </a:schemeClr>
              </a:buClr>
              <a:buSzPct val="100000"/>
              <a:buFont typeface="System Font Regular"/>
              <a:buNone/>
              <a:defRPr sz="16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defTabSz="914400" rtl="0" eaLnBrk="1" latinLnBrk="0" hangingPunct="1">
              <a:lnSpc>
                <a:spcPct val="90000"/>
              </a:lnSpc>
              <a:spcBef>
                <a:spcPts val="500"/>
              </a:spcBef>
              <a:buClr>
                <a:schemeClr val="tx1">
                  <a:lumMod val="75000"/>
                  <a:lumOff val="25000"/>
                </a:schemeClr>
              </a:buClr>
              <a:buSzPct val="100000"/>
              <a:buFont typeface="System Font Regular"/>
              <a:buNone/>
              <a:defRPr sz="1600" b="0" i="0" kern="120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s-IS" dirty="0"/>
              <a:t> </a:t>
            </a:r>
          </a:p>
          <a:p>
            <a:endParaRPr lang="en-IS" dirty="0"/>
          </a:p>
        </p:txBody>
      </p:sp>
      <p:sp>
        <p:nvSpPr>
          <p:cNvPr id="10" name="Textarammi 9">
            <a:extLst>
              <a:ext uri="{FF2B5EF4-FFF2-40B4-BE49-F238E27FC236}">
                <a16:creationId xmlns:a16="http://schemas.microsoft.com/office/drawing/2014/main" id="{A46401AB-81D5-4DC7-8BC5-DCABCB8DB1F9}"/>
              </a:ext>
            </a:extLst>
          </p:cNvPr>
          <p:cNvSpPr txBox="1"/>
          <p:nvPr/>
        </p:nvSpPr>
        <p:spPr>
          <a:xfrm>
            <a:off x="3600448" y="2088927"/>
            <a:ext cx="6113122" cy="1631216"/>
          </a:xfrm>
          <a:prstGeom prst="rect">
            <a:avLst/>
          </a:prstGeom>
          <a:noFill/>
        </p:spPr>
        <p:txBody>
          <a:bodyPr wrap="square">
            <a:spAutoFit/>
          </a:bodyPr>
          <a:lstStyle/>
          <a:p>
            <a:pPr marL="342900" indent="-342900">
              <a:buFont typeface="+mj-lt"/>
              <a:buAutoNum type="arabicPeriod"/>
            </a:pPr>
            <a:r>
              <a:rPr lang="is-IS" sz="2000" dirty="0">
                <a:solidFill>
                  <a:schemeClr val="tx1">
                    <a:lumMod val="75000"/>
                    <a:lumOff val="25000"/>
                  </a:schemeClr>
                </a:solidFill>
                <a:latin typeface="Helvetica Neue" panose="02000503000000020004" pitchFamily="2" charset="0"/>
              </a:rPr>
              <a:t>Opinber skilgreining á húsnæði fyrir eldra fólk</a:t>
            </a:r>
          </a:p>
          <a:p>
            <a:pPr marL="342900" indent="-342900">
              <a:buFont typeface="+mj-lt"/>
              <a:buAutoNum type="arabicPeriod"/>
            </a:pPr>
            <a:r>
              <a:rPr lang="is-IS" sz="2000" dirty="0">
                <a:solidFill>
                  <a:schemeClr val="tx1">
                    <a:lumMod val="75000"/>
                    <a:lumOff val="25000"/>
                  </a:schemeClr>
                </a:solidFill>
                <a:latin typeface="Helvetica Neue" panose="02000503000000020004" pitchFamily="2" charset="0"/>
              </a:rPr>
              <a:t>Þróunarverkefni hjúkrunarrýma vegna fjármögnunarfyrirkomulags og greiðsluþátttöku </a:t>
            </a:r>
          </a:p>
          <a:p>
            <a:pPr marL="342900" indent="-342900">
              <a:buFont typeface="+mj-lt"/>
              <a:buAutoNum type="arabicPeriod"/>
            </a:pPr>
            <a:r>
              <a:rPr lang="is-IS" sz="2000" dirty="0">
                <a:solidFill>
                  <a:schemeClr val="tx1">
                    <a:lumMod val="75000"/>
                    <a:lumOff val="25000"/>
                  </a:schemeClr>
                </a:solidFill>
                <a:latin typeface="Helvetica Neue" panose="02000503000000020004" pitchFamily="2" charset="0"/>
              </a:rPr>
              <a:t>Húsnæðisstuðningur vegna breytinga á heimilum eldra fólks</a:t>
            </a:r>
          </a:p>
        </p:txBody>
      </p:sp>
    </p:spTree>
    <p:extLst>
      <p:ext uri="{BB962C8B-B14F-4D97-AF65-F5344CB8AC3E}">
        <p14:creationId xmlns:p14="http://schemas.microsoft.com/office/powerpoint/2010/main" val="261974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íðufótarstaðgengill 2">
            <a:extLst>
              <a:ext uri="{FF2B5EF4-FFF2-40B4-BE49-F238E27FC236}">
                <a16:creationId xmlns:a16="http://schemas.microsoft.com/office/drawing/2014/main" id="{6C6481EF-7C39-4148-A11D-157443ADA6D9}"/>
              </a:ext>
            </a:extLst>
          </p:cNvPr>
          <p:cNvSpPr>
            <a:spLocks noGrp="1"/>
          </p:cNvSpPr>
          <p:nvPr>
            <p:ph type="ftr" sz="quarter" idx="11"/>
          </p:nvPr>
        </p:nvSpPr>
        <p:spPr>
          <a:xfrm>
            <a:off x="4202388" y="600646"/>
            <a:ext cx="7222355" cy="1165092"/>
          </a:xfrm>
        </p:spPr>
        <p:txBody>
          <a:bodyPr/>
          <a:lstStyle/>
          <a:p>
            <a:r>
              <a:rPr lang="is-IS" sz="4000" dirty="0"/>
              <a:t>Eldra fólk er virði en ekki byrði</a:t>
            </a:r>
            <a:endParaRPr lang="en-IS" sz="4000" dirty="0"/>
          </a:p>
        </p:txBody>
      </p:sp>
    </p:spTree>
    <p:extLst>
      <p:ext uri="{BB962C8B-B14F-4D97-AF65-F5344CB8AC3E}">
        <p14:creationId xmlns:p14="http://schemas.microsoft.com/office/powerpoint/2010/main" val="305068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671D00E-E43C-54C6-BF67-9A48B545343B}"/>
              </a:ext>
            </a:extLst>
          </p:cNvPr>
          <p:cNvGraphicFramePr>
            <a:graphicFrameLocks noGrp="1"/>
          </p:cNvGraphicFramePr>
          <p:nvPr>
            <p:ph idx="1"/>
            <p:extLst>
              <p:ext uri="{D42A27DB-BD31-4B8C-83A1-F6EECF244321}">
                <p14:modId xmlns:p14="http://schemas.microsoft.com/office/powerpoint/2010/main" val="590967686"/>
              </p:ext>
            </p:extLst>
          </p:nvPr>
        </p:nvGraphicFramePr>
        <p:xfrm>
          <a:off x="953814" y="1765628"/>
          <a:ext cx="10515600" cy="2155826"/>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928032192"/>
                    </a:ext>
                  </a:extLst>
                </a:gridCol>
                <a:gridCol w="2103120">
                  <a:extLst>
                    <a:ext uri="{9D8B030D-6E8A-4147-A177-3AD203B41FA5}">
                      <a16:colId xmlns:a16="http://schemas.microsoft.com/office/drawing/2014/main" val="2034391255"/>
                    </a:ext>
                  </a:extLst>
                </a:gridCol>
                <a:gridCol w="2103120">
                  <a:extLst>
                    <a:ext uri="{9D8B030D-6E8A-4147-A177-3AD203B41FA5}">
                      <a16:colId xmlns:a16="http://schemas.microsoft.com/office/drawing/2014/main" val="604508916"/>
                    </a:ext>
                  </a:extLst>
                </a:gridCol>
                <a:gridCol w="2103120">
                  <a:extLst>
                    <a:ext uri="{9D8B030D-6E8A-4147-A177-3AD203B41FA5}">
                      <a16:colId xmlns:a16="http://schemas.microsoft.com/office/drawing/2014/main" val="4259693793"/>
                    </a:ext>
                  </a:extLst>
                </a:gridCol>
                <a:gridCol w="2103120">
                  <a:extLst>
                    <a:ext uri="{9D8B030D-6E8A-4147-A177-3AD203B41FA5}">
                      <a16:colId xmlns:a16="http://schemas.microsoft.com/office/drawing/2014/main" val="1323978528"/>
                    </a:ext>
                  </a:extLst>
                </a:gridCol>
              </a:tblGrid>
              <a:tr h="447606">
                <a:tc>
                  <a:txBody>
                    <a:bodyPr/>
                    <a:lstStyle/>
                    <a:p>
                      <a:r>
                        <a:rPr lang="is-IS" dirty="0"/>
                        <a:t>Ár</a:t>
                      </a:r>
                    </a:p>
                  </a:txBody>
                  <a:tcPr>
                    <a:solidFill>
                      <a:schemeClr val="accent1">
                        <a:lumMod val="60000"/>
                        <a:lumOff val="40000"/>
                      </a:schemeClr>
                    </a:solidFill>
                  </a:tcPr>
                </a:tc>
                <a:tc>
                  <a:txBody>
                    <a:bodyPr/>
                    <a:lstStyle/>
                    <a:p>
                      <a:r>
                        <a:rPr lang="is-IS" dirty="0"/>
                        <a:t>Mannfjöldi</a:t>
                      </a:r>
                    </a:p>
                  </a:txBody>
                  <a:tcPr>
                    <a:solidFill>
                      <a:schemeClr val="accent1">
                        <a:lumMod val="60000"/>
                        <a:lumOff val="40000"/>
                      </a:schemeClr>
                    </a:solidFill>
                  </a:tcPr>
                </a:tc>
                <a:tc>
                  <a:txBody>
                    <a:bodyPr/>
                    <a:lstStyle/>
                    <a:p>
                      <a:r>
                        <a:rPr lang="is-IS" dirty="0"/>
                        <a:t>65+</a:t>
                      </a:r>
                    </a:p>
                  </a:txBody>
                  <a:tcPr>
                    <a:solidFill>
                      <a:schemeClr val="accent1">
                        <a:lumMod val="60000"/>
                        <a:lumOff val="40000"/>
                      </a:schemeClr>
                    </a:solidFill>
                  </a:tcPr>
                </a:tc>
                <a:tc>
                  <a:txBody>
                    <a:bodyPr/>
                    <a:lstStyle/>
                    <a:p>
                      <a:r>
                        <a:rPr lang="is-IS" dirty="0"/>
                        <a:t>70+</a:t>
                      </a:r>
                    </a:p>
                  </a:txBody>
                  <a:tcPr>
                    <a:solidFill>
                      <a:schemeClr val="accent1">
                        <a:lumMod val="60000"/>
                        <a:lumOff val="40000"/>
                      </a:schemeClr>
                    </a:solidFill>
                  </a:tcPr>
                </a:tc>
                <a:tc>
                  <a:txBody>
                    <a:bodyPr/>
                    <a:lstStyle/>
                    <a:p>
                      <a:r>
                        <a:rPr lang="is-IS" dirty="0"/>
                        <a:t>85+</a:t>
                      </a:r>
                    </a:p>
                  </a:txBody>
                  <a:tcPr>
                    <a:solidFill>
                      <a:schemeClr val="accent1">
                        <a:lumMod val="60000"/>
                        <a:lumOff val="40000"/>
                      </a:schemeClr>
                    </a:solidFill>
                  </a:tcPr>
                </a:tc>
                <a:extLst>
                  <a:ext uri="{0D108BD9-81ED-4DB2-BD59-A6C34878D82A}">
                    <a16:rowId xmlns:a16="http://schemas.microsoft.com/office/drawing/2014/main" val="767509037"/>
                  </a:ext>
                </a:extLst>
              </a:tr>
              <a:tr h="427055">
                <a:tc>
                  <a:txBody>
                    <a:bodyPr/>
                    <a:lstStyle/>
                    <a:p>
                      <a:r>
                        <a:rPr lang="is-IS" dirty="0"/>
                        <a:t>2023</a:t>
                      </a:r>
                    </a:p>
                  </a:txBody>
                  <a:tcPr>
                    <a:solidFill>
                      <a:schemeClr val="accent2">
                        <a:lumMod val="20000"/>
                        <a:lumOff val="80000"/>
                      </a:schemeClr>
                    </a:solidFill>
                  </a:tcPr>
                </a:tc>
                <a:tc>
                  <a:txBody>
                    <a:bodyPr/>
                    <a:lstStyle/>
                    <a:p>
                      <a:r>
                        <a:rPr lang="is-IS" dirty="0"/>
                        <a:t>376.248</a:t>
                      </a:r>
                    </a:p>
                  </a:txBody>
                  <a:tcPr>
                    <a:solidFill>
                      <a:schemeClr val="accent2">
                        <a:lumMod val="20000"/>
                        <a:lumOff val="80000"/>
                      </a:schemeClr>
                    </a:solidFill>
                  </a:tcPr>
                </a:tc>
                <a:tc>
                  <a:txBody>
                    <a:bodyPr/>
                    <a:lstStyle/>
                    <a:p>
                      <a:r>
                        <a:rPr lang="is-IS" dirty="0"/>
                        <a:t>56.367 (15,0%)</a:t>
                      </a:r>
                    </a:p>
                  </a:txBody>
                  <a:tcPr>
                    <a:solidFill>
                      <a:schemeClr val="accent2">
                        <a:lumMod val="20000"/>
                        <a:lumOff val="80000"/>
                      </a:schemeClr>
                    </a:solidFill>
                  </a:tcPr>
                </a:tc>
                <a:tc>
                  <a:txBody>
                    <a:bodyPr/>
                    <a:lstStyle/>
                    <a:p>
                      <a:r>
                        <a:rPr lang="is-IS" dirty="0"/>
                        <a:t>38.383 (10,2%)</a:t>
                      </a:r>
                    </a:p>
                  </a:txBody>
                  <a:tcPr>
                    <a:solidFill>
                      <a:schemeClr val="accent2">
                        <a:lumMod val="20000"/>
                        <a:lumOff val="80000"/>
                      </a:schemeClr>
                    </a:solidFill>
                  </a:tcPr>
                </a:tc>
                <a:tc>
                  <a:txBody>
                    <a:bodyPr/>
                    <a:lstStyle/>
                    <a:p>
                      <a:r>
                        <a:rPr lang="is-IS" dirty="0"/>
                        <a:t>6.655   (1,8%)</a:t>
                      </a:r>
                    </a:p>
                  </a:txBody>
                  <a:tcPr>
                    <a:solidFill>
                      <a:schemeClr val="accent2">
                        <a:lumMod val="20000"/>
                        <a:lumOff val="80000"/>
                      </a:schemeClr>
                    </a:solidFill>
                  </a:tcPr>
                </a:tc>
                <a:extLst>
                  <a:ext uri="{0D108BD9-81ED-4DB2-BD59-A6C34878D82A}">
                    <a16:rowId xmlns:a16="http://schemas.microsoft.com/office/drawing/2014/main" val="3360082326"/>
                  </a:ext>
                </a:extLst>
              </a:tr>
              <a:tr h="427055">
                <a:tc>
                  <a:txBody>
                    <a:bodyPr/>
                    <a:lstStyle/>
                    <a:p>
                      <a:r>
                        <a:rPr lang="is-IS" dirty="0"/>
                        <a:t>2033</a:t>
                      </a:r>
                    </a:p>
                  </a:txBody>
                  <a:tcPr>
                    <a:solidFill>
                      <a:schemeClr val="accent6">
                        <a:lumMod val="20000"/>
                        <a:lumOff val="80000"/>
                      </a:schemeClr>
                    </a:solidFill>
                  </a:tcPr>
                </a:tc>
                <a:tc>
                  <a:txBody>
                    <a:bodyPr/>
                    <a:lstStyle/>
                    <a:p>
                      <a:r>
                        <a:rPr lang="is-IS" dirty="0"/>
                        <a:t>419.661</a:t>
                      </a:r>
                    </a:p>
                  </a:txBody>
                  <a:tcPr>
                    <a:solidFill>
                      <a:schemeClr val="accent6">
                        <a:lumMod val="20000"/>
                        <a:lumOff val="80000"/>
                      </a:schemeClr>
                    </a:solidFill>
                  </a:tcPr>
                </a:tc>
                <a:tc>
                  <a:txBody>
                    <a:bodyPr/>
                    <a:lstStyle/>
                    <a:p>
                      <a:r>
                        <a:rPr lang="is-IS" dirty="0"/>
                        <a:t>77.749 (18,5%)</a:t>
                      </a:r>
                    </a:p>
                  </a:txBody>
                  <a:tcPr>
                    <a:solidFill>
                      <a:schemeClr val="accent6">
                        <a:lumMod val="20000"/>
                        <a:lumOff val="80000"/>
                      </a:schemeClr>
                    </a:solidFill>
                  </a:tcPr>
                </a:tc>
                <a:tc>
                  <a:txBody>
                    <a:bodyPr/>
                    <a:lstStyle/>
                    <a:p>
                      <a:r>
                        <a:rPr lang="is-IS" dirty="0"/>
                        <a:t>57.031 (13,6%)</a:t>
                      </a:r>
                    </a:p>
                  </a:txBody>
                  <a:tcPr>
                    <a:solidFill>
                      <a:schemeClr val="accent6">
                        <a:lumMod val="20000"/>
                        <a:lumOff val="80000"/>
                      </a:schemeClr>
                    </a:solidFill>
                  </a:tcPr>
                </a:tc>
                <a:tc>
                  <a:txBody>
                    <a:bodyPr/>
                    <a:lstStyle/>
                    <a:p>
                      <a:r>
                        <a:rPr lang="is-IS" dirty="0"/>
                        <a:t>10.219 (2,4%)</a:t>
                      </a:r>
                    </a:p>
                  </a:txBody>
                  <a:tcPr>
                    <a:solidFill>
                      <a:schemeClr val="accent6">
                        <a:lumMod val="20000"/>
                        <a:lumOff val="80000"/>
                      </a:schemeClr>
                    </a:solidFill>
                  </a:tcPr>
                </a:tc>
                <a:extLst>
                  <a:ext uri="{0D108BD9-81ED-4DB2-BD59-A6C34878D82A}">
                    <a16:rowId xmlns:a16="http://schemas.microsoft.com/office/drawing/2014/main" val="4117889402"/>
                  </a:ext>
                </a:extLst>
              </a:tr>
              <a:tr h="427055">
                <a:tc>
                  <a:txBody>
                    <a:bodyPr/>
                    <a:lstStyle/>
                    <a:p>
                      <a:r>
                        <a:rPr lang="is-IS" dirty="0"/>
                        <a:t>2043</a:t>
                      </a:r>
                    </a:p>
                  </a:txBody>
                  <a:tcPr>
                    <a:solidFill>
                      <a:schemeClr val="accent2">
                        <a:lumMod val="20000"/>
                        <a:lumOff val="80000"/>
                      </a:schemeClr>
                    </a:solidFill>
                  </a:tcPr>
                </a:tc>
                <a:tc>
                  <a:txBody>
                    <a:bodyPr/>
                    <a:lstStyle/>
                    <a:p>
                      <a:r>
                        <a:rPr lang="is-IS" dirty="0"/>
                        <a:t>444.026</a:t>
                      </a:r>
                    </a:p>
                  </a:txBody>
                  <a:tcPr>
                    <a:solidFill>
                      <a:schemeClr val="accent2">
                        <a:lumMod val="20000"/>
                        <a:lumOff val="80000"/>
                      </a:schemeClr>
                    </a:solidFill>
                  </a:tcPr>
                </a:tc>
                <a:tc>
                  <a:txBody>
                    <a:bodyPr/>
                    <a:lstStyle/>
                    <a:p>
                      <a:r>
                        <a:rPr lang="is-IS" dirty="0"/>
                        <a:t>86.887 (19,6%)</a:t>
                      </a:r>
                    </a:p>
                  </a:txBody>
                  <a:tcPr>
                    <a:solidFill>
                      <a:schemeClr val="accent2">
                        <a:lumMod val="20000"/>
                        <a:lumOff val="80000"/>
                      </a:schemeClr>
                    </a:solidFill>
                  </a:tcPr>
                </a:tc>
                <a:tc>
                  <a:txBody>
                    <a:bodyPr/>
                    <a:lstStyle/>
                    <a:p>
                      <a:r>
                        <a:rPr lang="is-IS" dirty="0"/>
                        <a:t>68.355 (15,4%)</a:t>
                      </a:r>
                    </a:p>
                  </a:txBody>
                  <a:tcPr>
                    <a:solidFill>
                      <a:schemeClr val="accent2">
                        <a:lumMod val="20000"/>
                        <a:lumOff val="80000"/>
                      </a:schemeClr>
                    </a:solidFill>
                  </a:tcPr>
                </a:tc>
                <a:tc>
                  <a:txBody>
                    <a:bodyPr/>
                    <a:lstStyle/>
                    <a:p>
                      <a:r>
                        <a:rPr lang="is-IS" dirty="0"/>
                        <a:t>16.978 (3,8%)</a:t>
                      </a:r>
                    </a:p>
                  </a:txBody>
                  <a:tcPr>
                    <a:solidFill>
                      <a:schemeClr val="accent2">
                        <a:lumMod val="20000"/>
                        <a:lumOff val="80000"/>
                      </a:schemeClr>
                    </a:solidFill>
                  </a:tcPr>
                </a:tc>
                <a:extLst>
                  <a:ext uri="{0D108BD9-81ED-4DB2-BD59-A6C34878D82A}">
                    <a16:rowId xmlns:a16="http://schemas.microsoft.com/office/drawing/2014/main" val="2560739198"/>
                  </a:ext>
                </a:extLst>
              </a:tr>
              <a:tr h="427055">
                <a:tc>
                  <a:txBody>
                    <a:bodyPr/>
                    <a:lstStyle/>
                    <a:p>
                      <a:r>
                        <a:rPr lang="is-IS" dirty="0"/>
                        <a:t>2053</a:t>
                      </a:r>
                    </a:p>
                  </a:txBody>
                  <a:tcPr>
                    <a:solidFill>
                      <a:schemeClr val="accent6">
                        <a:lumMod val="20000"/>
                        <a:lumOff val="80000"/>
                      </a:schemeClr>
                    </a:solidFill>
                  </a:tcPr>
                </a:tc>
                <a:tc>
                  <a:txBody>
                    <a:bodyPr/>
                    <a:lstStyle/>
                    <a:p>
                      <a:r>
                        <a:rPr lang="is-IS" dirty="0"/>
                        <a:t>456.278</a:t>
                      </a:r>
                    </a:p>
                  </a:txBody>
                  <a:tcPr>
                    <a:solidFill>
                      <a:schemeClr val="accent6">
                        <a:lumMod val="20000"/>
                        <a:lumOff val="80000"/>
                      </a:schemeClr>
                    </a:solidFill>
                  </a:tcPr>
                </a:tc>
                <a:tc>
                  <a:txBody>
                    <a:bodyPr/>
                    <a:lstStyle/>
                    <a:p>
                      <a:r>
                        <a:rPr lang="is-IS" dirty="0"/>
                        <a:t>92.688 (20,3%)</a:t>
                      </a:r>
                    </a:p>
                  </a:txBody>
                  <a:tcPr>
                    <a:solidFill>
                      <a:schemeClr val="accent6">
                        <a:lumMod val="20000"/>
                        <a:lumOff val="80000"/>
                      </a:schemeClr>
                    </a:solidFill>
                  </a:tcPr>
                </a:tc>
                <a:tc>
                  <a:txBody>
                    <a:bodyPr/>
                    <a:lstStyle/>
                    <a:p>
                      <a:r>
                        <a:rPr lang="is-IS" dirty="0"/>
                        <a:t>71.726 (15,7%)</a:t>
                      </a:r>
                    </a:p>
                  </a:txBody>
                  <a:tcPr>
                    <a:solidFill>
                      <a:schemeClr val="accent6">
                        <a:lumMod val="20000"/>
                        <a:lumOff val="80000"/>
                      </a:schemeClr>
                    </a:solidFill>
                  </a:tcPr>
                </a:tc>
                <a:tc>
                  <a:txBody>
                    <a:bodyPr/>
                    <a:lstStyle/>
                    <a:p>
                      <a:r>
                        <a:rPr lang="is-IS" dirty="0"/>
                        <a:t>22.510 (4,9%)</a:t>
                      </a:r>
                    </a:p>
                  </a:txBody>
                  <a:tcPr>
                    <a:solidFill>
                      <a:schemeClr val="accent6">
                        <a:lumMod val="20000"/>
                        <a:lumOff val="80000"/>
                      </a:schemeClr>
                    </a:solidFill>
                  </a:tcPr>
                </a:tc>
                <a:extLst>
                  <a:ext uri="{0D108BD9-81ED-4DB2-BD59-A6C34878D82A}">
                    <a16:rowId xmlns:a16="http://schemas.microsoft.com/office/drawing/2014/main" val="1409712208"/>
                  </a:ext>
                </a:extLst>
              </a:tr>
            </a:tbl>
          </a:graphicData>
        </a:graphic>
      </p:graphicFrame>
      <p:sp>
        <p:nvSpPr>
          <p:cNvPr id="5" name="Textarammi 4">
            <a:extLst>
              <a:ext uri="{FF2B5EF4-FFF2-40B4-BE49-F238E27FC236}">
                <a16:creationId xmlns:a16="http://schemas.microsoft.com/office/drawing/2014/main" id="{6BB719AD-7980-458E-BE33-8C3BC98ABC96}"/>
              </a:ext>
            </a:extLst>
          </p:cNvPr>
          <p:cNvSpPr txBox="1"/>
          <p:nvPr/>
        </p:nvSpPr>
        <p:spPr>
          <a:xfrm>
            <a:off x="9391650" y="3454729"/>
            <a:ext cx="2077764" cy="466725"/>
          </a:xfrm>
          <a:prstGeom prst="rect">
            <a:avLst/>
          </a:prstGeom>
          <a:noFill/>
          <a:ln w="38100">
            <a:solidFill>
              <a:srgbClr val="FF0000"/>
            </a:solidFill>
          </a:ln>
        </p:spPr>
        <p:txBody>
          <a:bodyPr wrap="square" rtlCol="0">
            <a:spAutoFit/>
          </a:bodyPr>
          <a:lstStyle/>
          <a:p>
            <a:endParaRPr lang="LID4096" dirty="0"/>
          </a:p>
        </p:txBody>
      </p:sp>
      <p:sp>
        <p:nvSpPr>
          <p:cNvPr id="6" name="Textarammi 5">
            <a:extLst>
              <a:ext uri="{FF2B5EF4-FFF2-40B4-BE49-F238E27FC236}">
                <a16:creationId xmlns:a16="http://schemas.microsoft.com/office/drawing/2014/main" id="{7754081E-B424-42AB-871F-A2AF5791B1D9}"/>
              </a:ext>
            </a:extLst>
          </p:cNvPr>
          <p:cNvSpPr txBox="1"/>
          <p:nvPr/>
        </p:nvSpPr>
        <p:spPr>
          <a:xfrm>
            <a:off x="9391650" y="2227716"/>
            <a:ext cx="2077764" cy="466725"/>
          </a:xfrm>
          <a:prstGeom prst="rect">
            <a:avLst/>
          </a:prstGeom>
          <a:noFill/>
          <a:ln w="38100">
            <a:solidFill>
              <a:srgbClr val="FF0000"/>
            </a:solidFill>
          </a:ln>
        </p:spPr>
        <p:txBody>
          <a:bodyPr wrap="square" rtlCol="0">
            <a:spAutoFit/>
          </a:bodyPr>
          <a:lstStyle/>
          <a:p>
            <a:endParaRPr lang="LID4096" dirty="0"/>
          </a:p>
        </p:txBody>
      </p:sp>
      <p:sp>
        <p:nvSpPr>
          <p:cNvPr id="7" name="Ör: Hringlaga 6">
            <a:extLst>
              <a:ext uri="{FF2B5EF4-FFF2-40B4-BE49-F238E27FC236}">
                <a16:creationId xmlns:a16="http://schemas.microsoft.com/office/drawing/2014/main" id="{587F378E-F3A3-4288-9166-249C1C9AC921}"/>
              </a:ext>
            </a:extLst>
          </p:cNvPr>
          <p:cNvSpPr/>
          <p:nvPr/>
        </p:nvSpPr>
        <p:spPr>
          <a:xfrm>
            <a:off x="9924836" y="544530"/>
            <a:ext cx="3016585" cy="3503488"/>
          </a:xfrm>
          <a:prstGeom prst="circularArrow">
            <a:avLst>
              <a:gd name="adj1" fmla="val 10980"/>
              <a:gd name="adj2" fmla="val 1142322"/>
              <a:gd name="adj3" fmla="val 4500000"/>
              <a:gd name="adj4" fmla="val 10800000"/>
              <a:gd name="adj5" fmla="val 12500"/>
            </a:avLst>
          </a:prstGeom>
          <a:solidFill>
            <a:srgbClr val="F5911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661578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5975B5-F7EA-12EC-A17A-C08EAE831136}"/>
              </a:ext>
            </a:extLst>
          </p:cNvPr>
          <p:cNvSpPr>
            <a:spLocks noGrp="1"/>
          </p:cNvSpPr>
          <p:nvPr>
            <p:ph type="title"/>
          </p:nvPr>
        </p:nvSpPr>
        <p:spPr>
          <a:xfrm>
            <a:off x="3918611" y="578129"/>
            <a:ext cx="7892390" cy="1434529"/>
          </a:xfrm>
        </p:spPr>
        <p:txBody>
          <a:bodyPr>
            <a:normAutofit/>
          </a:bodyPr>
          <a:lstStyle/>
          <a:p>
            <a:r>
              <a:rPr lang="is-IS" sz="5400" dirty="0">
                <a:solidFill>
                  <a:srgbClr val="73AA9B"/>
                </a:solidFill>
                <a:latin typeface="+mn-lt"/>
                <a:ea typeface="+mn-ea"/>
                <a:cs typeface="+mn-cs"/>
              </a:rPr>
              <a:t>Verkefnastjórn</a:t>
            </a:r>
            <a:endParaRPr lang="en-IS" sz="5400" dirty="0">
              <a:solidFill>
                <a:srgbClr val="73AA9B"/>
              </a:solidFill>
              <a:latin typeface="+mn-lt"/>
              <a:ea typeface="+mn-ea"/>
              <a:cs typeface="+mn-cs"/>
            </a:endParaRPr>
          </a:p>
        </p:txBody>
      </p:sp>
      <p:sp>
        <p:nvSpPr>
          <p:cNvPr id="6" name="Content Placeholder 5">
            <a:extLst>
              <a:ext uri="{FF2B5EF4-FFF2-40B4-BE49-F238E27FC236}">
                <a16:creationId xmlns:a16="http://schemas.microsoft.com/office/drawing/2014/main" id="{EABAC54F-CF1F-325C-F2A0-306997D62A16}"/>
              </a:ext>
            </a:extLst>
          </p:cNvPr>
          <p:cNvSpPr>
            <a:spLocks noGrp="1"/>
          </p:cNvSpPr>
          <p:nvPr>
            <p:ph idx="1"/>
          </p:nvPr>
        </p:nvSpPr>
        <p:spPr>
          <a:xfrm>
            <a:off x="3918611" y="2640909"/>
            <a:ext cx="7892390" cy="3638962"/>
          </a:xfrm>
        </p:spPr>
        <p:txBody>
          <a:bodyPr>
            <a:normAutofit fontScale="85000" lnSpcReduction="10000"/>
          </a:bodyPr>
          <a:lstStyle/>
          <a:p>
            <a:pPr marL="285750" indent="-285750">
              <a:buFont typeface="Arial" panose="020B0604020202020204" pitchFamily="34" charset="0"/>
              <a:buChar char="•"/>
            </a:pPr>
            <a:r>
              <a:rPr lang="is-IS" sz="2800" dirty="0">
                <a:effectLst/>
                <a:latin typeface="Times New Roman" panose="02020603050405020304" pitchFamily="18" charset="0"/>
                <a:ea typeface="Calibri" panose="020F0502020204030204" pitchFamily="34" charset="0"/>
              </a:rPr>
              <a:t>Félags- og vinnumarkaðsráðherra og heilbrigðisráðherra skipuðu í sumarið 2022 verkefnastjórn.</a:t>
            </a:r>
          </a:p>
          <a:p>
            <a:pPr marL="285750" indent="-285750">
              <a:buFont typeface="Arial" panose="020B0604020202020204" pitchFamily="34" charset="0"/>
              <a:buChar char="•"/>
            </a:pPr>
            <a:r>
              <a:rPr lang="is-IS" dirty="0">
                <a:latin typeface="Times New Roman" panose="02020603050405020304" pitchFamily="18" charset="0"/>
                <a:ea typeface="Calibri" panose="020F0502020204030204" pitchFamily="34" charset="0"/>
              </a:rPr>
              <a:t>Markmiðið er að </a:t>
            </a:r>
            <a:r>
              <a:rPr lang="is-IS" dirty="0">
                <a:effectLst/>
                <a:latin typeface="Times New Roman" panose="02020603050405020304" pitchFamily="18" charset="0"/>
                <a:ea typeface="Calibri" panose="020F0502020204030204" pitchFamily="34" charset="0"/>
              </a:rPr>
              <a:t>tryggja eldra fólki þjónustu við hæfi og mikilvægt er því að samþætta þjónustuna, bæði til að auka lífsgæði og tryggja að þjónustukerfi hér á landi ráði við vænta fjölgun eldra fólks á næstu árum.</a:t>
            </a:r>
          </a:p>
          <a:p>
            <a:pPr marL="285750" indent="-285750">
              <a:buFont typeface="Arial" panose="020B0604020202020204" pitchFamily="34" charset="0"/>
              <a:buChar char="•"/>
            </a:pPr>
            <a:r>
              <a:rPr lang="is-IS" dirty="0">
                <a:latin typeface="Times New Roman" panose="02020603050405020304" pitchFamily="18" charset="0"/>
                <a:ea typeface="Calibri" panose="020F0502020204030204" pitchFamily="34" charset="0"/>
              </a:rPr>
              <a:t>Viljayfirlýsing um verkefnið var undirrituð af fé­lags- og vinnu­markaðsráðherra, heil­brigðisráðherra, fjár­mála- og efna­hags­ráðherra, formanni Sam­bands ís­lenskra sveit­ar­fé­laga og </a:t>
            </a:r>
            <a:r>
              <a:rPr lang="is-IS" b="1" dirty="0">
                <a:solidFill>
                  <a:srgbClr val="73AA9B"/>
                </a:solidFill>
                <a:latin typeface="Times New Roman" panose="02020603050405020304" pitchFamily="18" charset="0"/>
                <a:ea typeface="Calibri" panose="020F0502020204030204" pitchFamily="34" charset="0"/>
              </a:rPr>
              <a:t>formanni Land­sam­bands eldri borg­ara</a:t>
            </a:r>
            <a:r>
              <a:rPr lang="is-IS" dirty="0">
                <a:latin typeface="Times New Roman" panose="02020603050405020304" pitchFamily="18" charset="0"/>
                <a:ea typeface="Calibri" panose="020F0502020204030204" pitchFamily="34" charset="0"/>
              </a:rPr>
              <a:t>.</a:t>
            </a:r>
            <a:endParaRPr lang="is-IS" dirty="0">
              <a:effectLst/>
              <a:latin typeface="Calibri" panose="020F0502020204030204" pitchFamily="34" charset="0"/>
              <a:ea typeface="Calibri" panose="020F0502020204030204" pitchFamily="34" charset="0"/>
            </a:endParaRPr>
          </a:p>
          <a:p>
            <a:pPr marL="0" indent="0">
              <a:buNone/>
            </a:pPr>
            <a:endParaRPr lang="en-IS" dirty="0"/>
          </a:p>
        </p:txBody>
      </p:sp>
    </p:spTree>
    <p:extLst>
      <p:ext uri="{BB962C8B-B14F-4D97-AF65-F5344CB8AC3E}">
        <p14:creationId xmlns:p14="http://schemas.microsoft.com/office/powerpoint/2010/main" val="86581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C25C5495-9B7F-4807-9E07-298667A9864C}"/>
              </a:ext>
            </a:extLst>
          </p:cNvPr>
          <p:cNvSpPr>
            <a:spLocks noGrp="1"/>
          </p:cNvSpPr>
          <p:nvPr>
            <p:ph type="title"/>
          </p:nvPr>
        </p:nvSpPr>
        <p:spPr>
          <a:xfrm>
            <a:off x="2076466" y="0"/>
            <a:ext cx="7892390" cy="1187669"/>
          </a:xfrm>
        </p:spPr>
        <p:txBody>
          <a:bodyPr/>
          <a:lstStyle/>
          <a:p>
            <a:r>
              <a:rPr lang="is-IS" sz="5400" dirty="0">
                <a:solidFill>
                  <a:srgbClr val="73AA9B"/>
                </a:solidFill>
                <a:latin typeface="+mn-lt"/>
                <a:ea typeface="+mn-ea"/>
                <a:cs typeface="+mn-cs"/>
              </a:rPr>
              <a:t>Verkefnastjórn</a:t>
            </a:r>
            <a:endParaRPr lang="LID4096" sz="5400" dirty="0">
              <a:solidFill>
                <a:srgbClr val="73AA9B"/>
              </a:solidFill>
              <a:latin typeface="+mn-lt"/>
              <a:ea typeface="+mn-ea"/>
              <a:cs typeface="+mn-cs"/>
            </a:endParaRPr>
          </a:p>
        </p:txBody>
      </p:sp>
      <p:sp>
        <p:nvSpPr>
          <p:cNvPr id="3" name="Textastaðgengill 2">
            <a:extLst>
              <a:ext uri="{FF2B5EF4-FFF2-40B4-BE49-F238E27FC236}">
                <a16:creationId xmlns:a16="http://schemas.microsoft.com/office/drawing/2014/main" id="{7B0B6AE0-02A2-40E1-92B8-7903B07008B9}"/>
              </a:ext>
            </a:extLst>
          </p:cNvPr>
          <p:cNvSpPr>
            <a:spLocks noGrp="1"/>
          </p:cNvSpPr>
          <p:nvPr>
            <p:ph type="body" sz="quarter" idx="14"/>
          </p:nvPr>
        </p:nvSpPr>
        <p:spPr>
          <a:xfrm>
            <a:off x="1954924" y="1387367"/>
            <a:ext cx="10237076" cy="5470634"/>
          </a:xfrm>
        </p:spPr>
        <p:txBody>
          <a:bodyPr>
            <a:normAutofit/>
          </a:bodyPr>
          <a:lstStyle/>
          <a:p>
            <a:pPr marL="457200" indent="-457200">
              <a:buFont typeface="Arial" panose="020B0604020202020204" pitchFamily="34" charset="0"/>
              <a:buChar char="•"/>
            </a:pPr>
            <a:r>
              <a:rPr lang="is-IS" dirty="0"/>
              <a:t>Ólafur Þór Gunnarsson </a:t>
            </a:r>
            <a:r>
              <a:rPr lang="is-IS" sz="2200" dirty="0"/>
              <a:t>formaður án tilnefningar.</a:t>
            </a:r>
            <a:endParaRPr lang="is-IS" sz="2600" dirty="0"/>
          </a:p>
          <a:p>
            <a:pPr marL="457200" indent="-457200">
              <a:buFont typeface="Arial" panose="020B0604020202020204" pitchFamily="34" charset="0"/>
              <a:buChar char="•"/>
            </a:pPr>
            <a:r>
              <a:rPr lang="is-IS" dirty="0"/>
              <a:t>Birna Sigurðardóttir </a:t>
            </a:r>
            <a:r>
              <a:rPr lang="is-IS" sz="2400" dirty="0"/>
              <a:t>fulltrúi félags- og vinnumarkaðsráðuneytisins, án tilnefningar.</a:t>
            </a:r>
          </a:p>
          <a:p>
            <a:pPr marL="457200" indent="-457200">
              <a:buFont typeface="Arial" panose="020B0604020202020204" pitchFamily="34" charset="0"/>
              <a:buChar char="•"/>
            </a:pPr>
            <a:r>
              <a:rPr lang="is-IS" dirty="0"/>
              <a:t>Elsa B. Friðfinnsdóttir </a:t>
            </a:r>
            <a:r>
              <a:rPr lang="is-IS" sz="2400" dirty="0"/>
              <a:t>fulltrúi heilbrigðisráðuneytisins, án tilnefningar.</a:t>
            </a:r>
          </a:p>
          <a:p>
            <a:pPr marL="457200" indent="-457200">
              <a:buFont typeface="Arial" panose="020B0604020202020204" pitchFamily="34" charset="0"/>
              <a:buChar char="•"/>
            </a:pPr>
            <a:r>
              <a:rPr lang="is-IS" dirty="0"/>
              <a:t>Þórunn H. Sveinbjörnsdóttir </a:t>
            </a:r>
            <a:r>
              <a:rPr lang="is-IS" sz="2400" dirty="0"/>
              <a:t>fulltrúi heilbrigðisráðuneytisins, án tilnefningar.</a:t>
            </a:r>
          </a:p>
          <a:p>
            <a:pPr marL="457200" indent="-457200">
              <a:buFont typeface="Arial" panose="020B0604020202020204" pitchFamily="34" charset="0"/>
              <a:buChar char="•"/>
            </a:pPr>
            <a:r>
              <a:rPr lang="is-IS" dirty="0"/>
              <a:t>Guðmundur Axel Hansen </a:t>
            </a:r>
            <a:r>
              <a:rPr lang="is-IS" sz="2400" dirty="0"/>
              <a:t>tilnefndur af fjármálaráðuneytinu.</a:t>
            </a:r>
          </a:p>
          <a:p>
            <a:pPr marL="457200" indent="-457200">
              <a:buFont typeface="Arial" panose="020B0604020202020204" pitchFamily="34" charset="0"/>
              <a:buChar char="•"/>
            </a:pPr>
            <a:r>
              <a:rPr lang="is-IS" dirty="0"/>
              <a:t>Marta Guðrún Skúladóttir </a:t>
            </a:r>
            <a:r>
              <a:rPr lang="is-IS" sz="2400" dirty="0"/>
              <a:t>tilnefnd af fjármálaráðuneytinu.</a:t>
            </a:r>
          </a:p>
          <a:p>
            <a:pPr marL="457200" indent="-457200">
              <a:buFont typeface="Arial" panose="020B0604020202020204" pitchFamily="34" charset="0"/>
              <a:buChar char="•"/>
            </a:pPr>
            <a:r>
              <a:rPr lang="is-IS" dirty="0"/>
              <a:t>NN </a:t>
            </a:r>
            <a:r>
              <a:rPr lang="is-IS" sz="2400" dirty="0"/>
              <a:t>tilnefndur af Sambandi íslenskra sveitarfélaga.</a:t>
            </a:r>
          </a:p>
          <a:p>
            <a:pPr marL="457200" indent="-457200">
              <a:buFont typeface="Arial" panose="020B0604020202020204" pitchFamily="34" charset="0"/>
              <a:buChar char="•"/>
            </a:pPr>
            <a:r>
              <a:rPr lang="is-IS" dirty="0"/>
              <a:t>María I. Kristjánsdóttir </a:t>
            </a:r>
            <a:r>
              <a:rPr lang="is-IS" sz="2400" dirty="0"/>
              <a:t>tilnefnd af Sambandi íslenskra sveitarfélaga.</a:t>
            </a:r>
          </a:p>
          <a:p>
            <a:pPr marL="457200" indent="-457200">
              <a:buFont typeface="Arial" panose="020B0604020202020204" pitchFamily="34" charset="0"/>
              <a:buChar char="•"/>
            </a:pPr>
            <a:r>
              <a:rPr lang="is-IS" dirty="0"/>
              <a:t>Helgi Pétursson </a:t>
            </a:r>
            <a:r>
              <a:rPr lang="is-IS" sz="2400" dirty="0"/>
              <a:t>tilnefndur af Landssambandi eldri borgara.</a:t>
            </a:r>
          </a:p>
          <a:p>
            <a:pPr>
              <a:buNone/>
            </a:pPr>
            <a:r>
              <a:rPr lang="is-IS" dirty="0"/>
              <a:t>	Berglind Magnúsdóttir, 	</a:t>
            </a:r>
            <a:r>
              <a:rPr lang="is-IS" sz="2400" dirty="0"/>
              <a:t>verkefnastjóri.</a:t>
            </a:r>
          </a:p>
          <a:p>
            <a:endParaRPr lang="LID4096" dirty="0"/>
          </a:p>
        </p:txBody>
      </p:sp>
    </p:spTree>
    <p:extLst>
      <p:ext uri="{BB962C8B-B14F-4D97-AF65-F5344CB8AC3E}">
        <p14:creationId xmlns:p14="http://schemas.microsoft.com/office/powerpoint/2010/main" val="3497166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ynd 7" descr="Mynd sem inniheldur texti, gras, bygging, veggur&#10;&#10;Lýsing sjálfkrafa búin til">
            <a:extLst>
              <a:ext uri="{FF2B5EF4-FFF2-40B4-BE49-F238E27FC236}">
                <a16:creationId xmlns:a16="http://schemas.microsoft.com/office/drawing/2014/main" id="{00918845-BB28-446C-B8ED-F0819A0D4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363" y="2411367"/>
            <a:ext cx="3110576" cy="4163322"/>
          </a:xfrm>
          <a:prstGeom prst="rect">
            <a:avLst/>
          </a:prstGeom>
        </p:spPr>
      </p:pic>
      <p:pic>
        <p:nvPicPr>
          <p:cNvPr id="10" name="Mynd 9" descr="Mynd sem inniheldur texti&#10;&#10;Lýsing sjálfkrafa búin til">
            <a:extLst>
              <a:ext uri="{FF2B5EF4-FFF2-40B4-BE49-F238E27FC236}">
                <a16:creationId xmlns:a16="http://schemas.microsoft.com/office/drawing/2014/main" id="{8EB984B9-E598-44D9-AC89-4C3EE4893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1638" y="656358"/>
            <a:ext cx="2695649" cy="3836670"/>
          </a:xfrm>
          <a:prstGeom prst="rect">
            <a:avLst/>
          </a:prstGeom>
        </p:spPr>
      </p:pic>
      <p:pic>
        <p:nvPicPr>
          <p:cNvPr id="13" name="Mynd 12" descr="Mynd sem inniheldur texti&#10;&#10;Lýsing sjálfkrafa búin til">
            <a:extLst>
              <a:ext uri="{FF2B5EF4-FFF2-40B4-BE49-F238E27FC236}">
                <a16:creationId xmlns:a16="http://schemas.microsoft.com/office/drawing/2014/main" id="{1F0FB385-0E33-4B93-9E27-D4B0024F7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82" y="574191"/>
            <a:ext cx="3045695" cy="4533100"/>
          </a:xfrm>
          <a:prstGeom prst="rect">
            <a:avLst/>
          </a:prstGeom>
        </p:spPr>
      </p:pic>
      <p:pic>
        <p:nvPicPr>
          <p:cNvPr id="3" name="Mynd 2">
            <a:extLst>
              <a:ext uri="{FF2B5EF4-FFF2-40B4-BE49-F238E27FC236}">
                <a16:creationId xmlns:a16="http://schemas.microsoft.com/office/drawing/2014/main" id="{2E4FC689-41B6-45F0-9198-378BB776CD6E}"/>
              </a:ext>
            </a:extLst>
          </p:cNvPr>
          <p:cNvPicPr>
            <a:picLocks noChangeAspect="1"/>
          </p:cNvPicPr>
          <p:nvPr/>
        </p:nvPicPr>
        <p:blipFill>
          <a:blip r:embed="rId6"/>
          <a:stretch>
            <a:fillRect/>
          </a:stretch>
        </p:blipFill>
        <p:spPr>
          <a:xfrm>
            <a:off x="2182537" y="2830920"/>
            <a:ext cx="3039315" cy="4023196"/>
          </a:xfrm>
          <a:prstGeom prst="rect">
            <a:avLst/>
          </a:prstGeom>
        </p:spPr>
      </p:pic>
      <p:pic>
        <p:nvPicPr>
          <p:cNvPr id="6" name="Staðgengill myndar 5" descr="Mynd sem inniheldur texti&#10;&#10;Lýsing sjálfkrafa búin til">
            <a:extLst>
              <a:ext uri="{FF2B5EF4-FFF2-40B4-BE49-F238E27FC236}">
                <a16:creationId xmlns:a16="http://schemas.microsoft.com/office/drawing/2014/main" id="{3C010D58-63E0-4735-99AC-E33CA82B269E}"/>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376325" y="943969"/>
            <a:ext cx="3354077" cy="2465247"/>
          </a:xfrm>
          <a:noFill/>
        </p:spPr>
      </p:pic>
      <p:pic>
        <p:nvPicPr>
          <p:cNvPr id="15" name="Mynd 14" descr="Mynd sem inniheldur texti&#10;&#10;Lýsing sjálfkrafa búin til">
            <a:extLst>
              <a:ext uri="{FF2B5EF4-FFF2-40B4-BE49-F238E27FC236}">
                <a16:creationId xmlns:a16="http://schemas.microsoft.com/office/drawing/2014/main" id="{5D4EB5C7-5B60-4DAB-8FAB-14D20D39DC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4912" y="3179734"/>
            <a:ext cx="3039315" cy="3209925"/>
          </a:xfrm>
          <a:prstGeom prst="rect">
            <a:avLst/>
          </a:prstGeom>
        </p:spPr>
      </p:pic>
    </p:spTree>
    <p:extLst>
      <p:ext uri="{BB962C8B-B14F-4D97-AF65-F5344CB8AC3E}">
        <p14:creationId xmlns:p14="http://schemas.microsoft.com/office/powerpoint/2010/main" val="160749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a:extLst>
              <a:ext uri="{FF2B5EF4-FFF2-40B4-BE49-F238E27FC236}">
                <a16:creationId xmlns:a16="http://schemas.microsoft.com/office/drawing/2014/main" id="{1D4ABDE5-41B7-07EF-92CF-B8DEF5C29D8C}"/>
              </a:ext>
            </a:extLst>
          </p:cNvPr>
          <p:cNvSpPr>
            <a:spLocks noGrp="1"/>
          </p:cNvSpPr>
          <p:nvPr>
            <p:ph type="ftr" sz="quarter" idx="11"/>
          </p:nvPr>
        </p:nvSpPr>
        <p:spPr>
          <a:xfrm>
            <a:off x="3918611" y="85639"/>
            <a:ext cx="3171738" cy="365125"/>
          </a:xfrm>
        </p:spPr>
        <p:txBody>
          <a:bodyPr/>
          <a:lstStyle/>
          <a:p>
            <a:endParaRPr lang="en-IS"/>
          </a:p>
        </p:txBody>
      </p:sp>
      <p:sp>
        <p:nvSpPr>
          <p:cNvPr id="16" name="Title 4">
            <a:extLst>
              <a:ext uri="{FF2B5EF4-FFF2-40B4-BE49-F238E27FC236}">
                <a16:creationId xmlns:a16="http://schemas.microsoft.com/office/drawing/2014/main" id="{51104CE4-DBF6-7BAA-4563-A167AFDDADB9}"/>
              </a:ext>
            </a:extLst>
          </p:cNvPr>
          <p:cNvSpPr>
            <a:spLocks noGrp="1"/>
          </p:cNvSpPr>
          <p:nvPr>
            <p:ph type="title"/>
          </p:nvPr>
        </p:nvSpPr>
        <p:spPr>
          <a:xfrm>
            <a:off x="7231117" y="998870"/>
            <a:ext cx="4579884" cy="1966484"/>
          </a:xfrm>
        </p:spPr>
        <p:txBody>
          <a:bodyPr>
            <a:noAutofit/>
          </a:bodyPr>
          <a:lstStyle/>
          <a:p>
            <a:r>
              <a:rPr lang="is-IS" sz="5400" dirty="0">
                <a:solidFill>
                  <a:srgbClr val="73AA9B"/>
                </a:solidFill>
                <a:latin typeface="+mn-lt"/>
                <a:ea typeface="+mn-ea"/>
                <a:cs typeface="+mn-cs"/>
              </a:rPr>
              <a:t>Gott að eldast</a:t>
            </a:r>
            <a:br>
              <a:rPr lang="is-IS" sz="3600" dirty="0">
                <a:solidFill>
                  <a:srgbClr val="4A4A4A"/>
                </a:solidFill>
                <a:effectLst/>
                <a:latin typeface="Fira Sans" panose="020B0503050000020004" pitchFamily="34" charset="0"/>
                <a:ea typeface="Times New Roman" panose="02020603050405020304" pitchFamily="18" charset="0"/>
                <a:cs typeface="Times New Roman" panose="02020603050405020304" pitchFamily="18" charset="0"/>
              </a:rPr>
            </a:br>
            <a:endParaRPr lang="en-US" sz="3600" dirty="0"/>
          </a:p>
        </p:txBody>
      </p:sp>
      <p:sp>
        <p:nvSpPr>
          <p:cNvPr id="18" name="Content Placeholder 5">
            <a:extLst>
              <a:ext uri="{FF2B5EF4-FFF2-40B4-BE49-F238E27FC236}">
                <a16:creationId xmlns:a16="http://schemas.microsoft.com/office/drawing/2014/main" id="{977227A3-F101-D27A-E1E3-86AACC0A11E1}"/>
              </a:ext>
            </a:extLst>
          </p:cNvPr>
          <p:cNvSpPr>
            <a:spLocks noGrp="1"/>
          </p:cNvSpPr>
          <p:nvPr>
            <p:ph idx="1"/>
          </p:nvPr>
        </p:nvSpPr>
        <p:spPr>
          <a:xfrm>
            <a:off x="7616139" y="2965354"/>
            <a:ext cx="4194862" cy="3239596"/>
          </a:xfrm>
        </p:spPr>
        <p:txBody>
          <a:bodyPr>
            <a:normAutofit/>
          </a:bodyPr>
          <a:lstStyle/>
          <a:p>
            <a:r>
              <a:rPr lang="is-IS" sz="2400" dirty="0"/>
              <a:t>Meginþungi aðgerða liggur í þróunarverkefnum þar sem samþætting og nýsköpun auk prófana munu nýtast til ákvarðanatöku um framtíðarskipulag þjónustu við elda fólk. </a:t>
            </a:r>
            <a:endParaRPr lang="en-US" sz="2400" dirty="0"/>
          </a:p>
        </p:txBody>
      </p:sp>
      <p:pic>
        <p:nvPicPr>
          <p:cNvPr id="9" name="Staðgengill myndar 8">
            <a:extLst>
              <a:ext uri="{FF2B5EF4-FFF2-40B4-BE49-F238E27FC236}">
                <a16:creationId xmlns:a16="http://schemas.microsoft.com/office/drawing/2014/main" id="{A0C5FEF0-E2DE-4DCB-8C8B-A75CE77CC814}"/>
              </a:ext>
            </a:extLst>
          </p:cNvPr>
          <p:cNvPicPr>
            <a:picLocks noGrp="1" noChangeAspect="1"/>
          </p:cNvPicPr>
          <p:nvPr>
            <p:ph type="pic" sz="quarter" idx="13"/>
          </p:nvPr>
        </p:nvPicPr>
        <p:blipFill rotWithShape="1">
          <a:blip r:embed="rId2"/>
          <a:srcRect t="2300" r="1" b="1"/>
          <a:stretch/>
        </p:blipFill>
        <p:spPr>
          <a:xfrm>
            <a:off x="16973" y="0"/>
            <a:ext cx="7090349" cy="6858000"/>
          </a:xfrm>
          <a:noFill/>
        </p:spPr>
      </p:pic>
      <p:sp>
        <p:nvSpPr>
          <p:cNvPr id="2" name="Textarammi 1">
            <a:extLst>
              <a:ext uri="{FF2B5EF4-FFF2-40B4-BE49-F238E27FC236}">
                <a16:creationId xmlns:a16="http://schemas.microsoft.com/office/drawing/2014/main" id="{34D6469D-708F-4FBC-B327-3530ECE3A7BE}"/>
              </a:ext>
            </a:extLst>
          </p:cNvPr>
          <p:cNvSpPr txBox="1"/>
          <p:nvPr/>
        </p:nvSpPr>
        <p:spPr>
          <a:xfrm>
            <a:off x="487872" y="3429000"/>
            <a:ext cx="557048" cy="769441"/>
          </a:xfrm>
          <a:prstGeom prst="rect">
            <a:avLst/>
          </a:prstGeom>
          <a:noFill/>
        </p:spPr>
        <p:txBody>
          <a:bodyPr wrap="square" rtlCol="0">
            <a:spAutoFit/>
          </a:bodyPr>
          <a:lstStyle/>
          <a:p>
            <a:r>
              <a:rPr lang="is-IS" sz="4400" b="1" dirty="0"/>
              <a:t>E</a:t>
            </a:r>
            <a:endParaRPr lang="LID4096" sz="4400" b="1" dirty="0"/>
          </a:p>
        </p:txBody>
      </p:sp>
      <p:sp>
        <p:nvSpPr>
          <p:cNvPr id="7" name="Textarammi 6">
            <a:extLst>
              <a:ext uri="{FF2B5EF4-FFF2-40B4-BE49-F238E27FC236}">
                <a16:creationId xmlns:a16="http://schemas.microsoft.com/office/drawing/2014/main" id="{222076B1-9E29-4E1F-AD72-4005DE153471}"/>
              </a:ext>
            </a:extLst>
          </p:cNvPr>
          <p:cNvSpPr txBox="1"/>
          <p:nvPr/>
        </p:nvSpPr>
        <p:spPr>
          <a:xfrm>
            <a:off x="1391762" y="5841566"/>
            <a:ext cx="557048" cy="769441"/>
          </a:xfrm>
          <a:prstGeom prst="rect">
            <a:avLst/>
          </a:prstGeom>
          <a:noFill/>
        </p:spPr>
        <p:txBody>
          <a:bodyPr wrap="square" rtlCol="0">
            <a:spAutoFit/>
          </a:bodyPr>
          <a:lstStyle/>
          <a:p>
            <a:r>
              <a:rPr lang="is-IS" sz="4400" b="1" dirty="0"/>
              <a:t>D</a:t>
            </a:r>
            <a:endParaRPr lang="LID4096" sz="4400" b="1" dirty="0"/>
          </a:p>
        </p:txBody>
      </p:sp>
      <p:sp>
        <p:nvSpPr>
          <p:cNvPr id="8" name="Textarammi 7">
            <a:extLst>
              <a:ext uri="{FF2B5EF4-FFF2-40B4-BE49-F238E27FC236}">
                <a16:creationId xmlns:a16="http://schemas.microsoft.com/office/drawing/2014/main" id="{3C8BF74C-D3C0-49D9-9AD8-BF5EB98BF7D8}"/>
              </a:ext>
            </a:extLst>
          </p:cNvPr>
          <p:cNvSpPr txBox="1"/>
          <p:nvPr/>
        </p:nvSpPr>
        <p:spPr>
          <a:xfrm>
            <a:off x="6339038" y="3531296"/>
            <a:ext cx="557048" cy="769441"/>
          </a:xfrm>
          <a:prstGeom prst="rect">
            <a:avLst/>
          </a:prstGeom>
          <a:noFill/>
        </p:spPr>
        <p:txBody>
          <a:bodyPr wrap="square" rtlCol="0">
            <a:spAutoFit/>
          </a:bodyPr>
          <a:lstStyle/>
          <a:p>
            <a:r>
              <a:rPr lang="is-IS" sz="4400" b="1" dirty="0"/>
              <a:t>B</a:t>
            </a:r>
            <a:endParaRPr lang="LID4096" sz="4400" b="1" dirty="0"/>
          </a:p>
        </p:txBody>
      </p:sp>
      <p:sp>
        <p:nvSpPr>
          <p:cNvPr id="10" name="Textarammi 9">
            <a:extLst>
              <a:ext uri="{FF2B5EF4-FFF2-40B4-BE49-F238E27FC236}">
                <a16:creationId xmlns:a16="http://schemas.microsoft.com/office/drawing/2014/main" id="{53838E58-AE33-41AB-A71A-494CB97E1984}"/>
              </a:ext>
            </a:extLst>
          </p:cNvPr>
          <p:cNvSpPr txBox="1"/>
          <p:nvPr/>
        </p:nvSpPr>
        <p:spPr>
          <a:xfrm>
            <a:off x="4124451" y="2195913"/>
            <a:ext cx="557048" cy="769441"/>
          </a:xfrm>
          <a:prstGeom prst="rect">
            <a:avLst/>
          </a:prstGeom>
          <a:noFill/>
        </p:spPr>
        <p:txBody>
          <a:bodyPr wrap="square" rtlCol="0">
            <a:spAutoFit/>
          </a:bodyPr>
          <a:lstStyle/>
          <a:p>
            <a:r>
              <a:rPr lang="is-IS" sz="4400" b="1" dirty="0"/>
              <a:t>A</a:t>
            </a:r>
            <a:endParaRPr lang="LID4096" sz="4400" b="1" dirty="0"/>
          </a:p>
        </p:txBody>
      </p:sp>
      <p:sp>
        <p:nvSpPr>
          <p:cNvPr id="11" name="Textarammi 10">
            <a:extLst>
              <a:ext uri="{FF2B5EF4-FFF2-40B4-BE49-F238E27FC236}">
                <a16:creationId xmlns:a16="http://schemas.microsoft.com/office/drawing/2014/main" id="{E968BAC5-2275-4157-A62D-04104EFD9D96}"/>
              </a:ext>
            </a:extLst>
          </p:cNvPr>
          <p:cNvSpPr txBox="1"/>
          <p:nvPr/>
        </p:nvSpPr>
        <p:spPr>
          <a:xfrm>
            <a:off x="5343651" y="5841566"/>
            <a:ext cx="557048" cy="769441"/>
          </a:xfrm>
          <a:prstGeom prst="rect">
            <a:avLst/>
          </a:prstGeom>
          <a:noFill/>
        </p:spPr>
        <p:txBody>
          <a:bodyPr wrap="square" rtlCol="0">
            <a:spAutoFit/>
          </a:bodyPr>
          <a:lstStyle/>
          <a:p>
            <a:r>
              <a:rPr lang="is-IS" sz="4400" b="1" dirty="0"/>
              <a:t>C</a:t>
            </a:r>
            <a:endParaRPr lang="LID4096" sz="4400" b="1" dirty="0"/>
          </a:p>
        </p:txBody>
      </p:sp>
    </p:spTree>
    <p:extLst>
      <p:ext uri="{BB962C8B-B14F-4D97-AF65-F5344CB8AC3E}">
        <p14:creationId xmlns:p14="http://schemas.microsoft.com/office/powerpoint/2010/main" val="26199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F356C3-B87C-411D-4D10-BA29DEA20527}"/>
              </a:ext>
            </a:extLst>
          </p:cNvPr>
          <p:cNvSpPr>
            <a:spLocks noGrp="1"/>
          </p:cNvSpPr>
          <p:nvPr>
            <p:ph type="title"/>
          </p:nvPr>
        </p:nvSpPr>
        <p:spPr>
          <a:xfrm>
            <a:off x="7616139" y="471310"/>
            <a:ext cx="4194862" cy="1434529"/>
          </a:xfrm>
        </p:spPr>
        <p:txBody>
          <a:bodyPr/>
          <a:lstStyle/>
          <a:p>
            <a:r>
              <a:rPr lang="is-IS" sz="5400" dirty="0">
                <a:solidFill>
                  <a:srgbClr val="73AA9B"/>
                </a:solidFill>
                <a:latin typeface="+mn-lt"/>
                <a:ea typeface="+mn-ea"/>
                <a:cs typeface="+mn-cs"/>
              </a:rPr>
              <a:t>Áherslur</a:t>
            </a:r>
            <a:endParaRPr lang="en-IS" sz="5400" dirty="0">
              <a:solidFill>
                <a:srgbClr val="73AA9B"/>
              </a:solidFill>
              <a:latin typeface="+mn-lt"/>
              <a:ea typeface="+mn-ea"/>
              <a:cs typeface="+mn-cs"/>
            </a:endParaRPr>
          </a:p>
        </p:txBody>
      </p:sp>
      <p:sp>
        <p:nvSpPr>
          <p:cNvPr id="6" name="Content Placeholder 5">
            <a:extLst>
              <a:ext uri="{FF2B5EF4-FFF2-40B4-BE49-F238E27FC236}">
                <a16:creationId xmlns:a16="http://schemas.microsoft.com/office/drawing/2014/main" id="{9A38C5C9-DC57-2E80-967F-A6A8210BFCEF}"/>
              </a:ext>
            </a:extLst>
          </p:cNvPr>
          <p:cNvSpPr>
            <a:spLocks noGrp="1"/>
          </p:cNvSpPr>
          <p:nvPr>
            <p:ph idx="1"/>
          </p:nvPr>
        </p:nvSpPr>
        <p:spPr>
          <a:xfrm>
            <a:off x="7616139" y="2250417"/>
            <a:ext cx="4194862" cy="3936049"/>
          </a:xfrm>
        </p:spPr>
        <p:txBody>
          <a:bodyPr>
            <a:normAutofit/>
          </a:bodyPr>
          <a:lstStyle/>
          <a:p>
            <a:r>
              <a:rPr lang="is-IS" dirty="0"/>
              <a:t>Bæta heimaþjónustu.</a:t>
            </a:r>
          </a:p>
          <a:p>
            <a:endParaRPr lang="is-IS" dirty="0"/>
          </a:p>
          <a:p>
            <a:r>
              <a:rPr lang="is-IS" dirty="0"/>
              <a:t>Bæta aðgengi að þjónustu.</a:t>
            </a:r>
          </a:p>
          <a:p>
            <a:endParaRPr lang="is-IS" dirty="0"/>
          </a:p>
          <a:p>
            <a:r>
              <a:rPr lang="is-IS" dirty="0"/>
              <a:t>Stuðla að andlegri, félagslegri og líkamlegri heilbrigðri öldrun.</a:t>
            </a:r>
          </a:p>
        </p:txBody>
      </p:sp>
    </p:spTree>
    <p:extLst>
      <p:ext uri="{BB962C8B-B14F-4D97-AF65-F5344CB8AC3E}">
        <p14:creationId xmlns:p14="http://schemas.microsoft.com/office/powerpoint/2010/main" val="2707667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ðgengill efnis 5">
            <a:extLst>
              <a:ext uri="{FF2B5EF4-FFF2-40B4-BE49-F238E27FC236}">
                <a16:creationId xmlns:a16="http://schemas.microsoft.com/office/drawing/2014/main" id="{9B39E1DA-9698-4AEF-96D8-47524C81C34B}"/>
              </a:ext>
            </a:extLst>
          </p:cNvPr>
          <p:cNvSpPr>
            <a:spLocks noGrp="1"/>
          </p:cNvSpPr>
          <p:nvPr>
            <p:ph idx="1"/>
          </p:nvPr>
        </p:nvSpPr>
        <p:spPr>
          <a:xfrm>
            <a:off x="3917950" y="1933440"/>
            <a:ext cx="3060258" cy="643686"/>
          </a:xfrm>
        </p:spPr>
        <p:txBody>
          <a:bodyPr/>
          <a:lstStyle/>
          <a:p>
            <a:pPr marL="0" indent="0">
              <a:buNone/>
            </a:pPr>
            <a:r>
              <a:rPr lang="is-IS" dirty="0">
                <a:solidFill>
                  <a:srgbClr val="73AA9B"/>
                </a:solidFill>
              </a:rPr>
              <a:t>Heimahjúkrun</a:t>
            </a:r>
            <a:r>
              <a:rPr lang="is-IS" dirty="0"/>
              <a:t> </a:t>
            </a:r>
            <a:endParaRPr lang="LID4096" dirty="0"/>
          </a:p>
        </p:txBody>
      </p:sp>
      <p:sp>
        <p:nvSpPr>
          <p:cNvPr id="7" name="Titill 6">
            <a:extLst>
              <a:ext uri="{FF2B5EF4-FFF2-40B4-BE49-F238E27FC236}">
                <a16:creationId xmlns:a16="http://schemas.microsoft.com/office/drawing/2014/main" id="{8425DB68-6496-4A8E-9FC0-D511DDA89131}"/>
              </a:ext>
            </a:extLst>
          </p:cNvPr>
          <p:cNvSpPr txBox="1">
            <a:spLocks noGrp="1"/>
          </p:cNvSpPr>
          <p:nvPr>
            <p:ph type="title"/>
          </p:nvPr>
        </p:nvSpPr>
        <p:spPr>
          <a:xfrm>
            <a:off x="3781316" y="39761"/>
            <a:ext cx="7893050" cy="1588127"/>
          </a:xfrm>
          <a:prstGeom prst="rect">
            <a:avLst/>
          </a:prstGeom>
          <a:noFill/>
        </p:spPr>
        <p:txBody>
          <a:bodyPr wrap="square" rtlCol="0">
            <a:spAutoFit/>
          </a:bodyPr>
          <a:lstStyle/>
          <a:p>
            <a:pPr algn="ctr"/>
            <a:r>
              <a:rPr lang="is-IS" sz="5400" dirty="0">
                <a:solidFill>
                  <a:srgbClr val="73AA9B"/>
                </a:solidFill>
              </a:rPr>
              <a:t>S</a:t>
            </a:r>
            <a:r>
              <a:rPr lang="is-IS" sz="5400" b="1" dirty="0">
                <a:solidFill>
                  <a:srgbClr val="73AA9B"/>
                </a:solidFill>
              </a:rPr>
              <a:t>amþætt heimaþjónusta</a:t>
            </a:r>
            <a:r>
              <a:rPr lang="is-IS" dirty="0"/>
              <a:t> </a:t>
            </a:r>
            <a:endParaRPr lang="LID4096" dirty="0"/>
          </a:p>
        </p:txBody>
      </p:sp>
      <p:sp>
        <p:nvSpPr>
          <p:cNvPr id="8" name="Textarammi 7">
            <a:extLst>
              <a:ext uri="{FF2B5EF4-FFF2-40B4-BE49-F238E27FC236}">
                <a16:creationId xmlns:a16="http://schemas.microsoft.com/office/drawing/2014/main" id="{4E144D61-E5CE-425A-B107-73EBF7AEFF3F}"/>
              </a:ext>
            </a:extLst>
          </p:cNvPr>
          <p:cNvSpPr txBox="1"/>
          <p:nvPr/>
        </p:nvSpPr>
        <p:spPr>
          <a:xfrm>
            <a:off x="7924799" y="1933440"/>
            <a:ext cx="2908441" cy="523220"/>
          </a:xfrm>
          <a:prstGeom prst="rect">
            <a:avLst/>
          </a:prstGeom>
          <a:noFill/>
        </p:spPr>
        <p:txBody>
          <a:bodyPr wrap="square" rtlCol="0">
            <a:spAutoFit/>
          </a:bodyPr>
          <a:lstStyle/>
          <a:p>
            <a:r>
              <a:rPr lang="is-IS" sz="2800" dirty="0">
                <a:solidFill>
                  <a:srgbClr val="73AA9B"/>
                </a:solidFill>
                <a:latin typeface="Helvetica Neue" panose="02000503000000020004" pitchFamily="2" charset="0"/>
              </a:rPr>
              <a:t>Heimastuðningur</a:t>
            </a:r>
            <a:r>
              <a:rPr lang="is-IS" sz="2800" dirty="0">
                <a:solidFill>
                  <a:schemeClr val="tx1">
                    <a:lumMod val="75000"/>
                    <a:lumOff val="25000"/>
                  </a:schemeClr>
                </a:solidFill>
                <a:latin typeface="Helvetica Neue" panose="02000503000000020004" pitchFamily="2" charset="0"/>
              </a:rPr>
              <a:t> </a:t>
            </a:r>
            <a:endParaRPr lang="LID4096" sz="2800" dirty="0">
              <a:solidFill>
                <a:schemeClr val="tx1">
                  <a:lumMod val="75000"/>
                  <a:lumOff val="25000"/>
                </a:schemeClr>
              </a:solidFill>
              <a:latin typeface="Helvetica Neue" panose="02000503000000020004" pitchFamily="2" charset="0"/>
            </a:endParaRPr>
          </a:p>
        </p:txBody>
      </p:sp>
      <p:pic>
        <p:nvPicPr>
          <p:cNvPr id="12" name="Mynd 11">
            <a:extLst>
              <a:ext uri="{FF2B5EF4-FFF2-40B4-BE49-F238E27FC236}">
                <a16:creationId xmlns:a16="http://schemas.microsoft.com/office/drawing/2014/main" id="{9A6E01B1-854C-46ED-8978-6067DF341372}"/>
              </a:ext>
            </a:extLst>
          </p:cNvPr>
          <p:cNvPicPr>
            <a:picLocks noChangeAspect="1"/>
          </p:cNvPicPr>
          <p:nvPr/>
        </p:nvPicPr>
        <p:blipFill>
          <a:blip r:embed="rId3"/>
          <a:stretch>
            <a:fillRect/>
          </a:stretch>
        </p:blipFill>
        <p:spPr>
          <a:xfrm>
            <a:off x="6327228" y="2816855"/>
            <a:ext cx="1944413" cy="3775974"/>
          </a:xfrm>
          <a:prstGeom prst="rect">
            <a:avLst/>
          </a:prstGeom>
          <a:effectLst>
            <a:glow rad="63500">
              <a:schemeClr val="accent5">
                <a:satMod val="175000"/>
                <a:alpha val="40000"/>
              </a:schemeClr>
            </a:glow>
            <a:softEdge rad="63500"/>
          </a:effectLst>
        </p:spPr>
      </p:pic>
      <p:sp>
        <p:nvSpPr>
          <p:cNvPr id="16" name="Ör: Vinstri 15">
            <a:extLst>
              <a:ext uri="{FF2B5EF4-FFF2-40B4-BE49-F238E27FC236}">
                <a16:creationId xmlns:a16="http://schemas.microsoft.com/office/drawing/2014/main" id="{767429A6-C438-4F7C-AAF2-B388F6463480}"/>
              </a:ext>
            </a:extLst>
          </p:cNvPr>
          <p:cNvSpPr/>
          <p:nvPr/>
        </p:nvSpPr>
        <p:spPr>
          <a:xfrm>
            <a:off x="8034724" y="2762212"/>
            <a:ext cx="3060258" cy="3831021"/>
          </a:xfrm>
          <a:prstGeom prst="leftArrow">
            <a:avLst/>
          </a:prstGeom>
          <a:solidFill>
            <a:srgbClr val="8CA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is-IS" dirty="0">
                <a:solidFill>
                  <a:schemeClr val="bg1"/>
                </a:solidFill>
              </a:rPr>
              <a:t>Stuðningur við;</a:t>
            </a:r>
          </a:p>
          <a:p>
            <a:pPr marL="742950" lvl="1" indent="-285750">
              <a:buFont typeface="Arial" panose="020B0604020202020204" pitchFamily="34" charset="0"/>
              <a:buChar char="•"/>
            </a:pPr>
            <a:r>
              <a:rPr lang="is-IS" dirty="0">
                <a:solidFill>
                  <a:schemeClr val="bg1"/>
                </a:solidFill>
              </a:rPr>
              <a:t>Athafnir daglegs lífs</a:t>
            </a:r>
          </a:p>
          <a:p>
            <a:pPr marL="742950" lvl="1" indent="-285750">
              <a:buFont typeface="Arial" panose="020B0604020202020204" pitchFamily="34" charset="0"/>
              <a:buChar char="•"/>
            </a:pPr>
            <a:r>
              <a:rPr lang="is-IS" dirty="0">
                <a:solidFill>
                  <a:schemeClr val="bg1"/>
                </a:solidFill>
              </a:rPr>
              <a:t>Heimilishald</a:t>
            </a:r>
          </a:p>
          <a:p>
            <a:pPr marL="742950" lvl="1" indent="-285750">
              <a:buFont typeface="Arial" panose="020B0604020202020204" pitchFamily="34" charset="0"/>
              <a:buChar char="•"/>
            </a:pPr>
            <a:r>
              <a:rPr lang="is-IS" dirty="0">
                <a:solidFill>
                  <a:schemeClr val="bg1"/>
                </a:solidFill>
              </a:rPr>
              <a:t>Félagslegur stuðningur</a:t>
            </a:r>
          </a:p>
          <a:p>
            <a:pPr marL="285750" indent="-285750">
              <a:buFont typeface="Arial" panose="020B0604020202020204" pitchFamily="34" charset="0"/>
              <a:buChar char="•"/>
            </a:pPr>
            <a:r>
              <a:rPr lang="is-IS" dirty="0">
                <a:solidFill>
                  <a:schemeClr val="bg1"/>
                </a:solidFill>
              </a:rPr>
              <a:t>Heimsendur matur</a:t>
            </a:r>
          </a:p>
        </p:txBody>
      </p:sp>
      <p:sp>
        <p:nvSpPr>
          <p:cNvPr id="17" name="Ör: Hægri 16">
            <a:extLst>
              <a:ext uri="{FF2B5EF4-FFF2-40B4-BE49-F238E27FC236}">
                <a16:creationId xmlns:a16="http://schemas.microsoft.com/office/drawing/2014/main" id="{F67F3A90-3697-4860-B9D7-BB2BD9485E1E}"/>
              </a:ext>
            </a:extLst>
          </p:cNvPr>
          <p:cNvSpPr/>
          <p:nvPr/>
        </p:nvSpPr>
        <p:spPr>
          <a:xfrm>
            <a:off x="3595415" y="2789735"/>
            <a:ext cx="2937199" cy="3775974"/>
          </a:xfrm>
          <a:prstGeom prst="rightArrow">
            <a:avLst/>
          </a:prstGeom>
          <a:solidFill>
            <a:srgbClr val="8CA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is-IS" dirty="0">
                <a:solidFill>
                  <a:schemeClr val="bg1"/>
                </a:solidFill>
              </a:rPr>
              <a:t>Sérhæfð hjúkrunarmeðferð</a:t>
            </a:r>
          </a:p>
          <a:p>
            <a:endParaRPr lang="is-IS" dirty="0">
              <a:solidFill>
                <a:schemeClr val="bg1"/>
              </a:solidFill>
            </a:endParaRPr>
          </a:p>
          <a:p>
            <a:pPr marL="285750" indent="-285750">
              <a:buFont typeface="Arial" panose="020B0604020202020204" pitchFamily="34" charset="0"/>
              <a:buChar char="•"/>
            </a:pPr>
            <a:r>
              <a:rPr lang="is-IS" dirty="0">
                <a:solidFill>
                  <a:schemeClr val="bg1"/>
                </a:solidFill>
              </a:rPr>
              <a:t>Mat og eftirlit með heilsufari og aðstæðum</a:t>
            </a:r>
          </a:p>
        </p:txBody>
      </p:sp>
      <p:sp>
        <p:nvSpPr>
          <p:cNvPr id="2" name="Textarammi 1">
            <a:extLst>
              <a:ext uri="{FF2B5EF4-FFF2-40B4-BE49-F238E27FC236}">
                <a16:creationId xmlns:a16="http://schemas.microsoft.com/office/drawing/2014/main" id="{D6917FA2-4D1B-49FA-B562-5CC7257DFA77}"/>
              </a:ext>
            </a:extLst>
          </p:cNvPr>
          <p:cNvSpPr txBox="1"/>
          <p:nvPr/>
        </p:nvSpPr>
        <p:spPr>
          <a:xfrm>
            <a:off x="4130926" y="2437731"/>
            <a:ext cx="2152213" cy="461665"/>
          </a:xfrm>
          <a:prstGeom prst="rect">
            <a:avLst/>
          </a:prstGeom>
          <a:noFill/>
        </p:spPr>
        <p:txBody>
          <a:bodyPr wrap="square" rtlCol="0">
            <a:spAutoFit/>
          </a:bodyPr>
          <a:lstStyle/>
          <a:p>
            <a:r>
              <a:rPr lang="is-IS" sz="2400" dirty="0">
                <a:solidFill>
                  <a:srgbClr val="73AA9B"/>
                </a:solidFill>
                <a:latin typeface="Helvetica Neue" panose="02000503000000020004" pitchFamily="2" charset="0"/>
              </a:rPr>
              <a:t>Ríkið</a:t>
            </a:r>
            <a:endParaRPr lang="LID4096" sz="2400" dirty="0">
              <a:solidFill>
                <a:srgbClr val="73AA9B"/>
              </a:solidFill>
              <a:latin typeface="Helvetica Neue" panose="02000503000000020004" pitchFamily="2" charset="0"/>
            </a:endParaRPr>
          </a:p>
        </p:txBody>
      </p:sp>
      <p:sp>
        <p:nvSpPr>
          <p:cNvPr id="3" name="Textarammi 2">
            <a:extLst>
              <a:ext uri="{FF2B5EF4-FFF2-40B4-BE49-F238E27FC236}">
                <a16:creationId xmlns:a16="http://schemas.microsoft.com/office/drawing/2014/main" id="{0FE72283-A898-40AA-83D4-74D767A03942}"/>
              </a:ext>
            </a:extLst>
          </p:cNvPr>
          <p:cNvSpPr txBox="1"/>
          <p:nvPr/>
        </p:nvSpPr>
        <p:spPr>
          <a:xfrm>
            <a:off x="9710021" y="2456660"/>
            <a:ext cx="1885294" cy="461665"/>
          </a:xfrm>
          <a:prstGeom prst="rect">
            <a:avLst/>
          </a:prstGeom>
          <a:noFill/>
        </p:spPr>
        <p:txBody>
          <a:bodyPr wrap="square" rtlCol="0">
            <a:spAutoFit/>
          </a:bodyPr>
          <a:lstStyle/>
          <a:p>
            <a:r>
              <a:rPr lang="is-IS" sz="2400" dirty="0">
                <a:solidFill>
                  <a:srgbClr val="73AA9B"/>
                </a:solidFill>
                <a:latin typeface="Helvetica Neue" panose="02000503000000020004" pitchFamily="2" charset="0"/>
              </a:rPr>
              <a:t>Sveitarfélög</a:t>
            </a:r>
            <a:r>
              <a:rPr lang="is-IS" dirty="0">
                <a:solidFill>
                  <a:srgbClr val="73AA9B"/>
                </a:solidFill>
              </a:rPr>
              <a:t> </a:t>
            </a:r>
            <a:endParaRPr lang="LID4096" dirty="0">
              <a:solidFill>
                <a:srgbClr val="73AA9B"/>
              </a:solidFill>
            </a:endParaRPr>
          </a:p>
        </p:txBody>
      </p:sp>
    </p:spTree>
    <p:extLst>
      <p:ext uri="{BB962C8B-B14F-4D97-AF65-F5344CB8AC3E}">
        <p14:creationId xmlns:p14="http://schemas.microsoft.com/office/powerpoint/2010/main" val="379356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GOTT_AD_ELDAST_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ka_Gott_Ad_Eldast_TemplatePPT" id="{34E6D696-C340-1047-AB00-B5A3267E84FE}" vid="{89530A6C-4FE0-E642-B23D-5E564BE3E0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2773</TotalTime>
  <Words>1417</Words>
  <Application>Microsoft Office PowerPoint</Application>
  <PresentationFormat>Víðskjár</PresentationFormat>
  <Paragraphs>167</Paragraphs>
  <Slides>21</Slides>
  <Notes>6</Notes>
  <HiddenSlides>0</HiddenSlides>
  <MMClips>0</MMClips>
  <ScaleCrop>false</ScaleCrop>
  <HeadingPairs>
    <vt:vector size="6" baseType="variant">
      <vt:variant>
        <vt:lpstr>Notaðar leturgerðir</vt:lpstr>
      </vt:variant>
      <vt:variant>
        <vt:i4>9</vt:i4>
      </vt:variant>
      <vt:variant>
        <vt:lpstr>Þema</vt:lpstr>
      </vt:variant>
      <vt:variant>
        <vt:i4>1</vt:i4>
      </vt:variant>
      <vt:variant>
        <vt:lpstr>Skyggnutitlar</vt:lpstr>
      </vt:variant>
      <vt:variant>
        <vt:i4>21</vt:i4>
      </vt:variant>
    </vt:vector>
  </HeadingPairs>
  <TitlesOfParts>
    <vt:vector size="31" baseType="lpstr">
      <vt:lpstr>Arial</vt:lpstr>
      <vt:lpstr>Calibri</vt:lpstr>
      <vt:lpstr>Corbel</vt:lpstr>
      <vt:lpstr>Fira Sans</vt:lpstr>
      <vt:lpstr>FiraGO Light</vt:lpstr>
      <vt:lpstr>Helvetica Neue</vt:lpstr>
      <vt:lpstr>Helvetica Neue Medium</vt:lpstr>
      <vt:lpstr>System Font Regular</vt:lpstr>
      <vt:lpstr>Times New Roman</vt:lpstr>
      <vt:lpstr>GOTT_AD_ELDAST_THEMA</vt:lpstr>
      <vt:lpstr>PowerPoint-kynning</vt:lpstr>
      <vt:lpstr>Ung þjóð en hlutfall eldra fólks hækkar stöðugt</vt:lpstr>
      <vt:lpstr>PowerPoint-kynning</vt:lpstr>
      <vt:lpstr>Verkefnastjórn</vt:lpstr>
      <vt:lpstr>Verkefnastjórn</vt:lpstr>
      <vt:lpstr>PowerPoint-kynning</vt:lpstr>
      <vt:lpstr>Gott að eldast </vt:lpstr>
      <vt:lpstr>Áherslur</vt:lpstr>
      <vt:lpstr>Samþætt heimaþjónusta </vt:lpstr>
      <vt:lpstr>PowerPoint-kynning</vt:lpstr>
      <vt:lpstr>Samstarf við Island.is </vt:lpstr>
      <vt:lpstr>Vinnustofa með 60 boðsgestum </vt:lpstr>
      <vt:lpstr>Vitundarvakning</vt:lpstr>
      <vt:lpstr>Efling upplýsinga</vt:lpstr>
      <vt:lpstr>Tímalína 2023-2027 </vt:lpstr>
      <vt:lpstr>A. Samþætting</vt:lpstr>
      <vt:lpstr>B. Virkni</vt:lpstr>
      <vt:lpstr>C. Upplýsing</vt:lpstr>
      <vt:lpstr>D. Þróun</vt:lpstr>
      <vt:lpstr>PowerPoint-kynning</vt:lpstr>
      <vt:lpstr>PowerPoint-kynning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Theodórsdóttir</dc:creator>
  <cp:lastModifiedBy>Berglind Magnúsdóttir</cp:lastModifiedBy>
  <cp:revision>13</cp:revision>
  <cp:lastPrinted>2022-12-05T08:55:32Z</cp:lastPrinted>
  <dcterms:created xsi:type="dcterms:W3CDTF">2022-11-29T16:49:58Z</dcterms:created>
  <dcterms:modified xsi:type="dcterms:W3CDTF">2023-05-08T11:08:14Z</dcterms:modified>
</cp:coreProperties>
</file>